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357" r:id="rId4"/>
    <p:sldId id="260" r:id="rId5"/>
    <p:sldId id="261" r:id="rId6"/>
    <p:sldId id="262" r:id="rId7"/>
    <p:sldId id="263" r:id="rId8"/>
    <p:sldId id="264" r:id="rId9"/>
    <p:sldId id="265" r:id="rId10"/>
    <p:sldId id="267" r:id="rId11"/>
    <p:sldId id="268" r:id="rId12"/>
    <p:sldId id="269" r:id="rId13"/>
    <p:sldId id="270" r:id="rId14"/>
    <p:sldId id="271" r:id="rId15"/>
    <p:sldId id="272" r:id="rId16"/>
    <p:sldId id="273" r:id="rId17"/>
    <p:sldId id="274" r:id="rId18"/>
    <p:sldId id="275" r:id="rId19"/>
    <p:sldId id="280"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12" r:id="rId49"/>
    <p:sldId id="313" r:id="rId50"/>
    <p:sldId id="314" r:id="rId51"/>
    <p:sldId id="318" r:id="rId52"/>
    <p:sldId id="307" r:id="rId53"/>
    <p:sldId id="306" r:id="rId54"/>
    <p:sldId id="319" r:id="rId55"/>
    <p:sldId id="320" r:id="rId56"/>
    <p:sldId id="321" r:id="rId57"/>
    <p:sldId id="322" r:id="rId58"/>
    <p:sldId id="326" r:id="rId59"/>
    <p:sldId id="323" r:id="rId60"/>
    <p:sldId id="317" r:id="rId61"/>
    <p:sldId id="324" r:id="rId62"/>
    <p:sldId id="309" r:id="rId63"/>
    <p:sldId id="310" r:id="rId64"/>
    <p:sldId id="311" r:id="rId65"/>
    <p:sldId id="327" r:id="rId66"/>
    <p:sldId id="328" r:id="rId67"/>
    <p:sldId id="329" r:id="rId68"/>
    <p:sldId id="330" r:id="rId69"/>
    <p:sldId id="331" r:id="rId70"/>
    <p:sldId id="332" r:id="rId71"/>
    <p:sldId id="333" r:id="rId72"/>
    <p:sldId id="334" r:id="rId73"/>
    <p:sldId id="335" r:id="rId74"/>
    <p:sldId id="336" r:id="rId75"/>
    <p:sldId id="337" r:id="rId76"/>
    <p:sldId id="338" r:id="rId77"/>
    <p:sldId id="339" r:id="rId78"/>
    <p:sldId id="340" r:id="rId79"/>
    <p:sldId id="350" r:id="rId80"/>
    <p:sldId id="341" r:id="rId81"/>
    <p:sldId id="342" r:id="rId82"/>
    <p:sldId id="343" r:id="rId83"/>
    <p:sldId id="344" r:id="rId84"/>
    <p:sldId id="351" r:id="rId85"/>
    <p:sldId id="345" r:id="rId86"/>
    <p:sldId id="346" r:id="rId87"/>
    <p:sldId id="347" r:id="rId88"/>
    <p:sldId id="348" r:id="rId89"/>
    <p:sldId id="349" r:id="rId90"/>
    <p:sldId id="352" r:id="rId91"/>
    <p:sldId id="353" r:id="rId92"/>
    <p:sldId id="354" r:id="rId93"/>
    <p:sldId id="355" r:id="rId94"/>
    <p:sldId id="35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1F07D2-8BD3-41D4-B4E2-6251B7D58AF8}" v="266" dt="2024-12-04T01:38:29.894"/>
    <p1510:client id="{26CCE913-4104-4877-A32D-FA32F7A97916}" v="22" dt="2024-12-04T05:34:22.8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8" d="100"/>
          <a:sy n="58" d="100"/>
        </p:scale>
        <p:origin x="988"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7B3082-9734-40E9-8D0C-4A343435B3D4}" type="doc">
      <dgm:prSet loTypeId="urn:microsoft.com/office/officeart/2005/8/layout/cycle3" loCatId="cycle" qsTypeId="urn:microsoft.com/office/officeart/2005/8/quickstyle/simple1" qsCatId="simple" csTypeId="urn:microsoft.com/office/officeart/2005/8/colors/accent0_3" csCatId="mainScheme"/>
      <dgm:spPr/>
      <dgm:t>
        <a:bodyPr/>
        <a:lstStyle/>
        <a:p>
          <a:endParaRPr lang="en-US"/>
        </a:p>
      </dgm:t>
    </dgm:pt>
    <dgm:pt modelId="{082D5157-9D7C-4096-AAA3-2D42CBA79655}">
      <dgm:prSet/>
      <dgm:spPr/>
      <dgm:t>
        <a:bodyPr/>
        <a:lstStyle/>
        <a:p>
          <a:r>
            <a:rPr lang="en-US"/>
            <a:t>INTRODUCTION</a:t>
          </a:r>
        </a:p>
      </dgm:t>
    </dgm:pt>
    <dgm:pt modelId="{37A35CA9-A3F5-468E-80F3-5D34DD67DBCE}" type="parTrans" cxnId="{AFB485CA-4062-4D0E-A0A6-6C23B31A4261}">
      <dgm:prSet/>
      <dgm:spPr/>
      <dgm:t>
        <a:bodyPr/>
        <a:lstStyle/>
        <a:p>
          <a:endParaRPr lang="en-US"/>
        </a:p>
      </dgm:t>
    </dgm:pt>
    <dgm:pt modelId="{B3168551-EEA3-4D9C-9BA6-EEB9D54CC654}" type="sibTrans" cxnId="{AFB485CA-4062-4D0E-A0A6-6C23B31A4261}">
      <dgm:prSet/>
      <dgm:spPr/>
      <dgm:t>
        <a:bodyPr/>
        <a:lstStyle/>
        <a:p>
          <a:endParaRPr lang="en-US"/>
        </a:p>
      </dgm:t>
    </dgm:pt>
    <dgm:pt modelId="{041AE06E-F243-452D-8201-1E97516709E6}">
      <dgm:prSet/>
      <dgm:spPr/>
      <dgm:t>
        <a:bodyPr/>
        <a:lstStyle/>
        <a:p>
          <a:r>
            <a:rPr lang="en-US" dirty="0"/>
            <a:t>PATIENT DEMOGRAPHICS</a:t>
          </a:r>
        </a:p>
      </dgm:t>
    </dgm:pt>
    <dgm:pt modelId="{90D1D6CC-9632-4ECA-984C-E40BCCD957AD}" type="parTrans" cxnId="{E3F38649-F0A8-4E13-A01F-87AA66805D81}">
      <dgm:prSet/>
      <dgm:spPr/>
      <dgm:t>
        <a:bodyPr/>
        <a:lstStyle/>
        <a:p>
          <a:endParaRPr lang="en-US"/>
        </a:p>
      </dgm:t>
    </dgm:pt>
    <dgm:pt modelId="{CE891974-B2E4-453A-AF8E-7F9D09EA7E2B}" type="sibTrans" cxnId="{E3F38649-F0A8-4E13-A01F-87AA66805D81}">
      <dgm:prSet/>
      <dgm:spPr/>
      <dgm:t>
        <a:bodyPr/>
        <a:lstStyle/>
        <a:p>
          <a:endParaRPr lang="en-US"/>
        </a:p>
      </dgm:t>
    </dgm:pt>
    <dgm:pt modelId="{C7B0795D-D418-4D7D-B0B9-965490E54A17}">
      <dgm:prSet/>
      <dgm:spPr/>
      <dgm:t>
        <a:bodyPr/>
        <a:lstStyle/>
        <a:p>
          <a:r>
            <a:rPr lang="en-US" dirty="0"/>
            <a:t>MEDICAL HISTORY</a:t>
          </a:r>
        </a:p>
      </dgm:t>
    </dgm:pt>
    <dgm:pt modelId="{A879B229-E9F5-4D45-BC02-6DAA6F5A8A82}" type="parTrans" cxnId="{5B7CB205-9610-43FA-8677-ACFEDA0A5396}">
      <dgm:prSet/>
      <dgm:spPr/>
      <dgm:t>
        <a:bodyPr/>
        <a:lstStyle/>
        <a:p>
          <a:endParaRPr lang="en-US"/>
        </a:p>
      </dgm:t>
    </dgm:pt>
    <dgm:pt modelId="{59DBF6E7-4945-42F7-9CCC-CFB08FD0913F}" type="sibTrans" cxnId="{5B7CB205-9610-43FA-8677-ACFEDA0A5396}">
      <dgm:prSet/>
      <dgm:spPr/>
      <dgm:t>
        <a:bodyPr/>
        <a:lstStyle/>
        <a:p>
          <a:endParaRPr lang="en-US"/>
        </a:p>
      </dgm:t>
    </dgm:pt>
    <dgm:pt modelId="{3A1ECD00-1D06-44C8-9DA7-A9BE4843FC6E}">
      <dgm:prSet/>
      <dgm:spPr/>
      <dgm:t>
        <a:bodyPr/>
        <a:lstStyle/>
        <a:p>
          <a:r>
            <a:rPr lang="en-US"/>
            <a:t>LABORATORY TESTS</a:t>
          </a:r>
        </a:p>
      </dgm:t>
    </dgm:pt>
    <dgm:pt modelId="{3A985D14-7569-4510-A0C9-6B4906C3AD5E}" type="parTrans" cxnId="{B426EFED-E0A6-4955-BB33-CECC4436C19A}">
      <dgm:prSet/>
      <dgm:spPr/>
      <dgm:t>
        <a:bodyPr/>
        <a:lstStyle/>
        <a:p>
          <a:endParaRPr lang="en-US"/>
        </a:p>
      </dgm:t>
    </dgm:pt>
    <dgm:pt modelId="{49114048-3D44-439F-B98C-627FD37B06C7}" type="sibTrans" cxnId="{B426EFED-E0A6-4955-BB33-CECC4436C19A}">
      <dgm:prSet/>
      <dgm:spPr/>
      <dgm:t>
        <a:bodyPr/>
        <a:lstStyle/>
        <a:p>
          <a:endParaRPr lang="en-US"/>
        </a:p>
      </dgm:t>
    </dgm:pt>
    <dgm:pt modelId="{9F5F29C7-12D2-48FD-B158-ADD80A3963DD}">
      <dgm:prSet/>
      <dgm:spPr/>
      <dgm:t>
        <a:bodyPr/>
        <a:lstStyle/>
        <a:p>
          <a:r>
            <a:rPr lang="en-US" dirty="0"/>
            <a:t>DATA CLEANING AND DATA PREPROCESSING</a:t>
          </a:r>
        </a:p>
      </dgm:t>
    </dgm:pt>
    <dgm:pt modelId="{F9D08D87-66E1-4AF2-98C1-07DDEA1876BA}" type="parTrans" cxnId="{CFB197A4-F855-407E-AD36-A33FEB4FAA67}">
      <dgm:prSet/>
      <dgm:spPr/>
      <dgm:t>
        <a:bodyPr/>
        <a:lstStyle/>
        <a:p>
          <a:endParaRPr lang="en-US"/>
        </a:p>
      </dgm:t>
    </dgm:pt>
    <dgm:pt modelId="{088AEA43-0CC1-4105-8686-8495B55A1F23}" type="sibTrans" cxnId="{CFB197A4-F855-407E-AD36-A33FEB4FAA67}">
      <dgm:prSet/>
      <dgm:spPr/>
      <dgm:t>
        <a:bodyPr/>
        <a:lstStyle/>
        <a:p>
          <a:endParaRPr lang="en-US"/>
        </a:p>
      </dgm:t>
    </dgm:pt>
    <dgm:pt modelId="{471500F6-9880-4B79-B3FA-2F607A83A55E}">
      <dgm:prSet/>
      <dgm:spPr/>
      <dgm:t>
        <a:bodyPr/>
        <a:lstStyle/>
        <a:p>
          <a:r>
            <a:rPr lang="en-US"/>
            <a:t>EXPLORATORY DATA ANALYSIS</a:t>
          </a:r>
        </a:p>
      </dgm:t>
    </dgm:pt>
    <dgm:pt modelId="{466878E1-6C78-436D-98B1-6B90D0E7C4BE}" type="parTrans" cxnId="{E9F910D8-69F3-48E5-9A9A-149662E223C4}">
      <dgm:prSet/>
      <dgm:spPr/>
      <dgm:t>
        <a:bodyPr/>
        <a:lstStyle/>
        <a:p>
          <a:endParaRPr lang="en-US"/>
        </a:p>
      </dgm:t>
    </dgm:pt>
    <dgm:pt modelId="{1CDCEA98-3C88-4239-8A1D-C9CD5A573CD3}" type="sibTrans" cxnId="{E9F910D8-69F3-48E5-9A9A-149662E223C4}">
      <dgm:prSet/>
      <dgm:spPr/>
      <dgm:t>
        <a:bodyPr/>
        <a:lstStyle/>
        <a:p>
          <a:endParaRPr lang="en-US"/>
        </a:p>
      </dgm:t>
    </dgm:pt>
    <dgm:pt modelId="{F2107BE1-B370-48C2-A6AF-B2AD6B3A959F}">
      <dgm:prSet/>
      <dgm:spPr/>
      <dgm:t>
        <a:bodyPr/>
        <a:lstStyle/>
        <a:p>
          <a:r>
            <a:rPr lang="en-US"/>
            <a:t>DATA PREPARATION</a:t>
          </a:r>
        </a:p>
      </dgm:t>
    </dgm:pt>
    <dgm:pt modelId="{957A7BFA-EA8F-4FB4-B8CF-EEF698883BD8}" type="parTrans" cxnId="{F17C9100-F4D9-4C0F-A7CD-ACF203868524}">
      <dgm:prSet/>
      <dgm:spPr/>
      <dgm:t>
        <a:bodyPr/>
        <a:lstStyle/>
        <a:p>
          <a:endParaRPr lang="en-US"/>
        </a:p>
      </dgm:t>
    </dgm:pt>
    <dgm:pt modelId="{285C25B9-0CF0-4BCE-81BB-4EE0F62CD066}" type="sibTrans" cxnId="{F17C9100-F4D9-4C0F-A7CD-ACF203868524}">
      <dgm:prSet/>
      <dgm:spPr/>
      <dgm:t>
        <a:bodyPr/>
        <a:lstStyle/>
        <a:p>
          <a:endParaRPr lang="en-US"/>
        </a:p>
      </dgm:t>
    </dgm:pt>
    <dgm:pt modelId="{DB4EB2C3-7E02-45F7-BB21-32F7B1A5A751}">
      <dgm:prSet/>
      <dgm:spPr/>
      <dgm:t>
        <a:bodyPr/>
        <a:lstStyle/>
        <a:p>
          <a:r>
            <a:rPr lang="en-US"/>
            <a:t>PRINCIPAL COMPONENT ANALYSIS (PCA)</a:t>
          </a:r>
        </a:p>
      </dgm:t>
    </dgm:pt>
    <dgm:pt modelId="{FF724623-ACC7-4976-AE28-34D876105AC9}" type="parTrans" cxnId="{AD897593-BB0B-4084-8E07-C76238AB6227}">
      <dgm:prSet/>
      <dgm:spPr/>
      <dgm:t>
        <a:bodyPr/>
        <a:lstStyle/>
        <a:p>
          <a:endParaRPr lang="en-US"/>
        </a:p>
      </dgm:t>
    </dgm:pt>
    <dgm:pt modelId="{51C206D3-1898-4CBE-AAAC-5C3DEDC87B8C}" type="sibTrans" cxnId="{AD897593-BB0B-4084-8E07-C76238AB6227}">
      <dgm:prSet/>
      <dgm:spPr/>
      <dgm:t>
        <a:bodyPr/>
        <a:lstStyle/>
        <a:p>
          <a:endParaRPr lang="en-US"/>
        </a:p>
      </dgm:t>
    </dgm:pt>
    <dgm:pt modelId="{70382BB7-F8B5-41F5-AECA-383855E96749}">
      <dgm:prSet/>
      <dgm:spPr/>
      <dgm:t>
        <a:bodyPr/>
        <a:lstStyle/>
        <a:p>
          <a:r>
            <a:rPr lang="en-US"/>
            <a:t>ISOLATION FOREST</a:t>
          </a:r>
        </a:p>
      </dgm:t>
    </dgm:pt>
    <dgm:pt modelId="{F7599CAD-6468-4ACC-9C52-01336A0E34EB}" type="parTrans" cxnId="{57E52EC0-CA80-49FA-96A9-9DA151A0D893}">
      <dgm:prSet/>
      <dgm:spPr/>
      <dgm:t>
        <a:bodyPr/>
        <a:lstStyle/>
        <a:p>
          <a:endParaRPr lang="en-US"/>
        </a:p>
      </dgm:t>
    </dgm:pt>
    <dgm:pt modelId="{CBEDE482-EE89-4593-847C-4411F2A588E9}" type="sibTrans" cxnId="{57E52EC0-CA80-49FA-96A9-9DA151A0D893}">
      <dgm:prSet/>
      <dgm:spPr/>
      <dgm:t>
        <a:bodyPr/>
        <a:lstStyle/>
        <a:p>
          <a:endParaRPr lang="en-US"/>
        </a:p>
      </dgm:t>
    </dgm:pt>
    <dgm:pt modelId="{BA4474D1-3E24-4CE8-8A7A-1B81CE0BF923}">
      <dgm:prSet/>
      <dgm:spPr/>
      <dgm:t>
        <a:bodyPr/>
        <a:lstStyle/>
        <a:p>
          <a:r>
            <a:rPr lang="en-US"/>
            <a:t>ANALYSIS OF MULTI-TARGET CLASSIFICATION</a:t>
          </a:r>
        </a:p>
      </dgm:t>
    </dgm:pt>
    <dgm:pt modelId="{93EFCCEB-A5C7-4BC6-8DBD-D876E6F81C1E}" type="parTrans" cxnId="{9F6046D7-F771-466C-B15F-567061669867}">
      <dgm:prSet/>
      <dgm:spPr/>
      <dgm:t>
        <a:bodyPr/>
        <a:lstStyle/>
        <a:p>
          <a:endParaRPr lang="en-US"/>
        </a:p>
      </dgm:t>
    </dgm:pt>
    <dgm:pt modelId="{1F22B8A3-81F0-4786-B46E-261FA3ADB1E0}" type="sibTrans" cxnId="{9F6046D7-F771-466C-B15F-567061669867}">
      <dgm:prSet/>
      <dgm:spPr/>
      <dgm:t>
        <a:bodyPr/>
        <a:lstStyle/>
        <a:p>
          <a:endParaRPr lang="en-US"/>
        </a:p>
      </dgm:t>
    </dgm:pt>
    <dgm:pt modelId="{360DA528-60D8-4C93-AA72-6FDA715D7F2F}">
      <dgm:prSet/>
      <dgm:spPr/>
      <dgm:t>
        <a:bodyPr/>
        <a:lstStyle/>
        <a:p>
          <a:r>
            <a:rPr lang="en-US"/>
            <a:t>STATISTICAL HYPOTHESIS TESTING</a:t>
          </a:r>
        </a:p>
      </dgm:t>
    </dgm:pt>
    <dgm:pt modelId="{D4C30F5F-FBAF-497C-9DAC-20164F73026C}" type="parTrans" cxnId="{DA7E6570-3D67-4E9D-A29A-95138F4ACD6F}">
      <dgm:prSet/>
      <dgm:spPr/>
      <dgm:t>
        <a:bodyPr/>
        <a:lstStyle/>
        <a:p>
          <a:endParaRPr lang="en-US"/>
        </a:p>
      </dgm:t>
    </dgm:pt>
    <dgm:pt modelId="{9B8E1246-C8C0-47D4-9FDD-E5961F6D52B5}" type="sibTrans" cxnId="{DA7E6570-3D67-4E9D-A29A-95138F4ACD6F}">
      <dgm:prSet/>
      <dgm:spPr/>
      <dgm:t>
        <a:bodyPr/>
        <a:lstStyle/>
        <a:p>
          <a:endParaRPr lang="en-US"/>
        </a:p>
      </dgm:t>
    </dgm:pt>
    <dgm:pt modelId="{E7126600-5396-490F-B8A2-BDE7E9A5180D}">
      <dgm:prSet/>
      <dgm:spPr/>
      <dgm:t>
        <a:bodyPr/>
        <a:lstStyle/>
        <a:p>
          <a:r>
            <a:rPr lang="en-US"/>
            <a:t>CONCLUSION</a:t>
          </a:r>
        </a:p>
      </dgm:t>
    </dgm:pt>
    <dgm:pt modelId="{B78DC4FF-2215-4BC2-AF94-F055E42EDD10}" type="parTrans" cxnId="{B10E88EA-A925-4894-9CE8-241212E3E826}">
      <dgm:prSet/>
      <dgm:spPr/>
      <dgm:t>
        <a:bodyPr/>
        <a:lstStyle/>
        <a:p>
          <a:endParaRPr lang="en-US"/>
        </a:p>
      </dgm:t>
    </dgm:pt>
    <dgm:pt modelId="{C33C3839-34A8-4A1F-942B-4D97645BDBFA}" type="sibTrans" cxnId="{B10E88EA-A925-4894-9CE8-241212E3E826}">
      <dgm:prSet/>
      <dgm:spPr/>
      <dgm:t>
        <a:bodyPr/>
        <a:lstStyle/>
        <a:p>
          <a:endParaRPr lang="en-US"/>
        </a:p>
      </dgm:t>
    </dgm:pt>
    <dgm:pt modelId="{83B3E1B1-1AFC-4E31-9436-8D74FA87612C}" type="pres">
      <dgm:prSet presAssocID="{DD7B3082-9734-40E9-8D0C-4A343435B3D4}" presName="Name0" presStyleCnt="0">
        <dgm:presLayoutVars>
          <dgm:dir/>
          <dgm:resizeHandles val="exact"/>
        </dgm:presLayoutVars>
      </dgm:prSet>
      <dgm:spPr/>
    </dgm:pt>
    <dgm:pt modelId="{64EF4E90-25E4-4E98-BCC5-29CB53900E61}" type="pres">
      <dgm:prSet presAssocID="{DD7B3082-9734-40E9-8D0C-4A343435B3D4}" presName="cycle" presStyleCnt="0"/>
      <dgm:spPr/>
    </dgm:pt>
    <dgm:pt modelId="{DF704636-EA09-48BE-BFA4-44D40147A411}" type="pres">
      <dgm:prSet presAssocID="{082D5157-9D7C-4096-AAA3-2D42CBA79655}" presName="nodeFirstNode" presStyleLbl="node1" presStyleIdx="0" presStyleCnt="12">
        <dgm:presLayoutVars>
          <dgm:bulletEnabled val="1"/>
        </dgm:presLayoutVars>
      </dgm:prSet>
      <dgm:spPr/>
    </dgm:pt>
    <dgm:pt modelId="{47C53C26-6151-4FAB-BD92-FB45A59F6736}" type="pres">
      <dgm:prSet presAssocID="{B3168551-EEA3-4D9C-9BA6-EEB9D54CC654}" presName="sibTransFirstNode" presStyleLbl="bgShp" presStyleIdx="0" presStyleCnt="1"/>
      <dgm:spPr/>
    </dgm:pt>
    <dgm:pt modelId="{8617F033-DE3A-467A-B699-3CBDBA65BAFA}" type="pres">
      <dgm:prSet presAssocID="{041AE06E-F243-452D-8201-1E97516709E6}" presName="nodeFollowingNodes" presStyleLbl="node1" presStyleIdx="1" presStyleCnt="12">
        <dgm:presLayoutVars>
          <dgm:bulletEnabled val="1"/>
        </dgm:presLayoutVars>
      </dgm:prSet>
      <dgm:spPr/>
    </dgm:pt>
    <dgm:pt modelId="{1C72F8FD-196D-48BA-AADE-359B8928A92B}" type="pres">
      <dgm:prSet presAssocID="{C7B0795D-D418-4D7D-B0B9-965490E54A17}" presName="nodeFollowingNodes" presStyleLbl="node1" presStyleIdx="2" presStyleCnt="12">
        <dgm:presLayoutVars>
          <dgm:bulletEnabled val="1"/>
        </dgm:presLayoutVars>
      </dgm:prSet>
      <dgm:spPr/>
    </dgm:pt>
    <dgm:pt modelId="{D4D03246-2C0D-4500-B2A0-8E44094592BE}" type="pres">
      <dgm:prSet presAssocID="{3A1ECD00-1D06-44C8-9DA7-A9BE4843FC6E}" presName="nodeFollowingNodes" presStyleLbl="node1" presStyleIdx="3" presStyleCnt="12">
        <dgm:presLayoutVars>
          <dgm:bulletEnabled val="1"/>
        </dgm:presLayoutVars>
      </dgm:prSet>
      <dgm:spPr/>
    </dgm:pt>
    <dgm:pt modelId="{E77D09B3-50AF-4795-B1CD-FC19F2B7D6BF}" type="pres">
      <dgm:prSet presAssocID="{9F5F29C7-12D2-48FD-B158-ADD80A3963DD}" presName="nodeFollowingNodes" presStyleLbl="node1" presStyleIdx="4" presStyleCnt="12">
        <dgm:presLayoutVars>
          <dgm:bulletEnabled val="1"/>
        </dgm:presLayoutVars>
      </dgm:prSet>
      <dgm:spPr/>
    </dgm:pt>
    <dgm:pt modelId="{FC9663C4-4600-4ACD-A9BA-B5386F6C0A7B}" type="pres">
      <dgm:prSet presAssocID="{471500F6-9880-4B79-B3FA-2F607A83A55E}" presName="nodeFollowingNodes" presStyleLbl="node1" presStyleIdx="5" presStyleCnt="12">
        <dgm:presLayoutVars>
          <dgm:bulletEnabled val="1"/>
        </dgm:presLayoutVars>
      </dgm:prSet>
      <dgm:spPr/>
    </dgm:pt>
    <dgm:pt modelId="{3B673F71-C796-46FE-AB26-F8A359D880B5}" type="pres">
      <dgm:prSet presAssocID="{F2107BE1-B370-48C2-A6AF-B2AD6B3A959F}" presName="nodeFollowingNodes" presStyleLbl="node1" presStyleIdx="6" presStyleCnt="12">
        <dgm:presLayoutVars>
          <dgm:bulletEnabled val="1"/>
        </dgm:presLayoutVars>
      </dgm:prSet>
      <dgm:spPr/>
    </dgm:pt>
    <dgm:pt modelId="{4564C5C3-01C1-475E-B5CA-9D16D4E3B9CA}" type="pres">
      <dgm:prSet presAssocID="{DB4EB2C3-7E02-45F7-BB21-32F7B1A5A751}" presName="nodeFollowingNodes" presStyleLbl="node1" presStyleIdx="7" presStyleCnt="12">
        <dgm:presLayoutVars>
          <dgm:bulletEnabled val="1"/>
        </dgm:presLayoutVars>
      </dgm:prSet>
      <dgm:spPr/>
    </dgm:pt>
    <dgm:pt modelId="{DB43B71A-54B7-4138-B8E3-515A9D1759D6}" type="pres">
      <dgm:prSet presAssocID="{70382BB7-F8B5-41F5-AECA-383855E96749}" presName="nodeFollowingNodes" presStyleLbl="node1" presStyleIdx="8" presStyleCnt="12">
        <dgm:presLayoutVars>
          <dgm:bulletEnabled val="1"/>
        </dgm:presLayoutVars>
      </dgm:prSet>
      <dgm:spPr/>
    </dgm:pt>
    <dgm:pt modelId="{06EA0540-CD63-421A-A984-72C9D6950562}" type="pres">
      <dgm:prSet presAssocID="{BA4474D1-3E24-4CE8-8A7A-1B81CE0BF923}" presName="nodeFollowingNodes" presStyleLbl="node1" presStyleIdx="9" presStyleCnt="12">
        <dgm:presLayoutVars>
          <dgm:bulletEnabled val="1"/>
        </dgm:presLayoutVars>
      </dgm:prSet>
      <dgm:spPr/>
    </dgm:pt>
    <dgm:pt modelId="{F88D9840-4EF7-45BA-9DFE-AE65BD4037A9}" type="pres">
      <dgm:prSet presAssocID="{360DA528-60D8-4C93-AA72-6FDA715D7F2F}" presName="nodeFollowingNodes" presStyleLbl="node1" presStyleIdx="10" presStyleCnt="12">
        <dgm:presLayoutVars>
          <dgm:bulletEnabled val="1"/>
        </dgm:presLayoutVars>
      </dgm:prSet>
      <dgm:spPr/>
    </dgm:pt>
    <dgm:pt modelId="{3E4766D4-8C67-432F-8E6F-18E5A5FE6DAE}" type="pres">
      <dgm:prSet presAssocID="{E7126600-5396-490F-B8A2-BDE7E9A5180D}" presName="nodeFollowingNodes" presStyleLbl="node1" presStyleIdx="11" presStyleCnt="12">
        <dgm:presLayoutVars>
          <dgm:bulletEnabled val="1"/>
        </dgm:presLayoutVars>
      </dgm:prSet>
      <dgm:spPr/>
    </dgm:pt>
  </dgm:ptLst>
  <dgm:cxnLst>
    <dgm:cxn modelId="{F17C9100-F4D9-4C0F-A7CD-ACF203868524}" srcId="{DD7B3082-9734-40E9-8D0C-4A343435B3D4}" destId="{F2107BE1-B370-48C2-A6AF-B2AD6B3A959F}" srcOrd="6" destOrd="0" parTransId="{957A7BFA-EA8F-4FB4-B8CF-EEF698883BD8}" sibTransId="{285C25B9-0CF0-4BCE-81BB-4EE0F62CD066}"/>
    <dgm:cxn modelId="{B33B8F04-CF86-4056-8E38-132F283341C2}" type="presOf" srcId="{DD7B3082-9734-40E9-8D0C-4A343435B3D4}" destId="{83B3E1B1-1AFC-4E31-9436-8D74FA87612C}" srcOrd="0" destOrd="0" presId="urn:microsoft.com/office/officeart/2005/8/layout/cycle3"/>
    <dgm:cxn modelId="{5B7CB205-9610-43FA-8677-ACFEDA0A5396}" srcId="{DD7B3082-9734-40E9-8D0C-4A343435B3D4}" destId="{C7B0795D-D418-4D7D-B0B9-965490E54A17}" srcOrd="2" destOrd="0" parTransId="{A879B229-E9F5-4D45-BC02-6DAA6F5A8A82}" sibTransId="{59DBF6E7-4945-42F7-9CCC-CFB08FD0913F}"/>
    <dgm:cxn modelId="{EE408C07-E7C6-41FE-91FE-ED91359708DA}" type="presOf" srcId="{B3168551-EEA3-4D9C-9BA6-EEB9D54CC654}" destId="{47C53C26-6151-4FAB-BD92-FB45A59F6736}" srcOrd="0" destOrd="0" presId="urn:microsoft.com/office/officeart/2005/8/layout/cycle3"/>
    <dgm:cxn modelId="{9E864A36-DCD2-4780-985F-FC238F8F0342}" type="presOf" srcId="{E7126600-5396-490F-B8A2-BDE7E9A5180D}" destId="{3E4766D4-8C67-432F-8E6F-18E5A5FE6DAE}" srcOrd="0" destOrd="0" presId="urn:microsoft.com/office/officeart/2005/8/layout/cycle3"/>
    <dgm:cxn modelId="{66E88046-03EA-46C9-B94D-6DB406C3225E}" type="presOf" srcId="{BA4474D1-3E24-4CE8-8A7A-1B81CE0BF923}" destId="{06EA0540-CD63-421A-A984-72C9D6950562}" srcOrd="0" destOrd="0" presId="urn:microsoft.com/office/officeart/2005/8/layout/cycle3"/>
    <dgm:cxn modelId="{E3F38649-F0A8-4E13-A01F-87AA66805D81}" srcId="{DD7B3082-9734-40E9-8D0C-4A343435B3D4}" destId="{041AE06E-F243-452D-8201-1E97516709E6}" srcOrd="1" destOrd="0" parTransId="{90D1D6CC-9632-4ECA-984C-E40BCCD957AD}" sibTransId="{CE891974-B2E4-453A-AF8E-7F9D09EA7E2B}"/>
    <dgm:cxn modelId="{94A6416D-A63E-4DC2-AFA0-45DD3606A6E4}" type="presOf" srcId="{DB4EB2C3-7E02-45F7-BB21-32F7B1A5A751}" destId="{4564C5C3-01C1-475E-B5CA-9D16D4E3B9CA}" srcOrd="0" destOrd="0" presId="urn:microsoft.com/office/officeart/2005/8/layout/cycle3"/>
    <dgm:cxn modelId="{DA7E6570-3D67-4E9D-A29A-95138F4ACD6F}" srcId="{DD7B3082-9734-40E9-8D0C-4A343435B3D4}" destId="{360DA528-60D8-4C93-AA72-6FDA715D7F2F}" srcOrd="10" destOrd="0" parTransId="{D4C30F5F-FBAF-497C-9DAC-20164F73026C}" sibTransId="{9B8E1246-C8C0-47D4-9FDD-E5961F6D52B5}"/>
    <dgm:cxn modelId="{44A1D570-1225-4012-9B5E-4D8D7407B72A}" type="presOf" srcId="{3A1ECD00-1D06-44C8-9DA7-A9BE4843FC6E}" destId="{D4D03246-2C0D-4500-B2A0-8E44094592BE}" srcOrd="0" destOrd="0" presId="urn:microsoft.com/office/officeart/2005/8/layout/cycle3"/>
    <dgm:cxn modelId="{C5456B8A-35BF-4AB7-86CF-4CBA5E6A1456}" type="presOf" srcId="{471500F6-9880-4B79-B3FA-2F607A83A55E}" destId="{FC9663C4-4600-4ACD-A9BA-B5386F6C0A7B}" srcOrd="0" destOrd="0" presId="urn:microsoft.com/office/officeart/2005/8/layout/cycle3"/>
    <dgm:cxn modelId="{AD897593-BB0B-4084-8E07-C76238AB6227}" srcId="{DD7B3082-9734-40E9-8D0C-4A343435B3D4}" destId="{DB4EB2C3-7E02-45F7-BB21-32F7B1A5A751}" srcOrd="7" destOrd="0" parTransId="{FF724623-ACC7-4976-AE28-34D876105AC9}" sibTransId="{51C206D3-1898-4CBE-AAAC-5C3DEDC87B8C}"/>
    <dgm:cxn modelId="{CFB197A4-F855-407E-AD36-A33FEB4FAA67}" srcId="{DD7B3082-9734-40E9-8D0C-4A343435B3D4}" destId="{9F5F29C7-12D2-48FD-B158-ADD80A3963DD}" srcOrd="4" destOrd="0" parTransId="{F9D08D87-66E1-4AF2-98C1-07DDEA1876BA}" sibTransId="{088AEA43-0CC1-4105-8686-8495B55A1F23}"/>
    <dgm:cxn modelId="{D49778B2-D583-4658-89E3-33F7B8BF47BC}" type="presOf" srcId="{C7B0795D-D418-4D7D-B0B9-965490E54A17}" destId="{1C72F8FD-196D-48BA-AADE-359B8928A92B}" srcOrd="0" destOrd="0" presId="urn:microsoft.com/office/officeart/2005/8/layout/cycle3"/>
    <dgm:cxn modelId="{D2E42BBD-C31D-4A22-A760-7C5E1208710F}" type="presOf" srcId="{082D5157-9D7C-4096-AAA3-2D42CBA79655}" destId="{DF704636-EA09-48BE-BFA4-44D40147A411}" srcOrd="0" destOrd="0" presId="urn:microsoft.com/office/officeart/2005/8/layout/cycle3"/>
    <dgm:cxn modelId="{57E52EC0-CA80-49FA-96A9-9DA151A0D893}" srcId="{DD7B3082-9734-40E9-8D0C-4A343435B3D4}" destId="{70382BB7-F8B5-41F5-AECA-383855E96749}" srcOrd="8" destOrd="0" parTransId="{F7599CAD-6468-4ACC-9C52-01336A0E34EB}" sibTransId="{CBEDE482-EE89-4593-847C-4411F2A588E9}"/>
    <dgm:cxn modelId="{AFB485CA-4062-4D0E-A0A6-6C23B31A4261}" srcId="{DD7B3082-9734-40E9-8D0C-4A343435B3D4}" destId="{082D5157-9D7C-4096-AAA3-2D42CBA79655}" srcOrd="0" destOrd="0" parTransId="{37A35CA9-A3F5-468E-80F3-5D34DD67DBCE}" sibTransId="{B3168551-EEA3-4D9C-9BA6-EEB9D54CC654}"/>
    <dgm:cxn modelId="{9F6046D7-F771-466C-B15F-567061669867}" srcId="{DD7B3082-9734-40E9-8D0C-4A343435B3D4}" destId="{BA4474D1-3E24-4CE8-8A7A-1B81CE0BF923}" srcOrd="9" destOrd="0" parTransId="{93EFCCEB-A5C7-4BC6-8DBD-D876E6F81C1E}" sibTransId="{1F22B8A3-81F0-4786-B46E-261FA3ADB1E0}"/>
    <dgm:cxn modelId="{E9F910D8-69F3-48E5-9A9A-149662E223C4}" srcId="{DD7B3082-9734-40E9-8D0C-4A343435B3D4}" destId="{471500F6-9880-4B79-B3FA-2F607A83A55E}" srcOrd="5" destOrd="0" parTransId="{466878E1-6C78-436D-98B1-6B90D0E7C4BE}" sibTransId="{1CDCEA98-3C88-4239-8A1D-C9CD5A573CD3}"/>
    <dgm:cxn modelId="{F21966D8-D8AA-4F64-888A-40989067B19B}" type="presOf" srcId="{041AE06E-F243-452D-8201-1E97516709E6}" destId="{8617F033-DE3A-467A-B699-3CBDBA65BAFA}" srcOrd="0" destOrd="0" presId="urn:microsoft.com/office/officeart/2005/8/layout/cycle3"/>
    <dgm:cxn modelId="{F5AFDFE2-80B6-447E-9337-5CD423939A5A}" type="presOf" srcId="{9F5F29C7-12D2-48FD-B158-ADD80A3963DD}" destId="{E77D09B3-50AF-4795-B1CD-FC19F2B7D6BF}" srcOrd="0" destOrd="0" presId="urn:microsoft.com/office/officeart/2005/8/layout/cycle3"/>
    <dgm:cxn modelId="{B10E88EA-A925-4894-9CE8-241212E3E826}" srcId="{DD7B3082-9734-40E9-8D0C-4A343435B3D4}" destId="{E7126600-5396-490F-B8A2-BDE7E9A5180D}" srcOrd="11" destOrd="0" parTransId="{B78DC4FF-2215-4BC2-AF94-F055E42EDD10}" sibTransId="{C33C3839-34A8-4A1F-942B-4D97645BDBFA}"/>
    <dgm:cxn modelId="{B426EFED-E0A6-4955-BB33-CECC4436C19A}" srcId="{DD7B3082-9734-40E9-8D0C-4A343435B3D4}" destId="{3A1ECD00-1D06-44C8-9DA7-A9BE4843FC6E}" srcOrd="3" destOrd="0" parTransId="{3A985D14-7569-4510-A0C9-6B4906C3AD5E}" sibTransId="{49114048-3D44-439F-B98C-627FD37B06C7}"/>
    <dgm:cxn modelId="{DEC070F2-FE87-4F2B-A9F0-50F2AC3EB491}" type="presOf" srcId="{F2107BE1-B370-48C2-A6AF-B2AD6B3A959F}" destId="{3B673F71-C796-46FE-AB26-F8A359D880B5}" srcOrd="0" destOrd="0" presId="urn:microsoft.com/office/officeart/2005/8/layout/cycle3"/>
    <dgm:cxn modelId="{83108AF7-720D-4FB4-9A05-257B3FB12884}" type="presOf" srcId="{360DA528-60D8-4C93-AA72-6FDA715D7F2F}" destId="{F88D9840-4EF7-45BA-9DFE-AE65BD4037A9}" srcOrd="0" destOrd="0" presId="urn:microsoft.com/office/officeart/2005/8/layout/cycle3"/>
    <dgm:cxn modelId="{709C48FB-045F-4610-B80C-4D123B78DA6E}" type="presOf" srcId="{70382BB7-F8B5-41F5-AECA-383855E96749}" destId="{DB43B71A-54B7-4138-B8E3-515A9D1759D6}" srcOrd="0" destOrd="0" presId="urn:microsoft.com/office/officeart/2005/8/layout/cycle3"/>
    <dgm:cxn modelId="{FFDB3DA5-9A88-48A4-B836-039279077001}" type="presParOf" srcId="{83B3E1B1-1AFC-4E31-9436-8D74FA87612C}" destId="{64EF4E90-25E4-4E98-BCC5-29CB53900E61}" srcOrd="0" destOrd="0" presId="urn:microsoft.com/office/officeart/2005/8/layout/cycle3"/>
    <dgm:cxn modelId="{4E6CA63B-D7F3-421C-A3A2-F2BF4E906248}" type="presParOf" srcId="{64EF4E90-25E4-4E98-BCC5-29CB53900E61}" destId="{DF704636-EA09-48BE-BFA4-44D40147A411}" srcOrd="0" destOrd="0" presId="urn:microsoft.com/office/officeart/2005/8/layout/cycle3"/>
    <dgm:cxn modelId="{709CFCD1-674D-4DCB-B610-2925B14D194B}" type="presParOf" srcId="{64EF4E90-25E4-4E98-BCC5-29CB53900E61}" destId="{47C53C26-6151-4FAB-BD92-FB45A59F6736}" srcOrd="1" destOrd="0" presId="urn:microsoft.com/office/officeart/2005/8/layout/cycle3"/>
    <dgm:cxn modelId="{5B1EB329-93DF-4B60-BBA7-D34A0AC873A9}" type="presParOf" srcId="{64EF4E90-25E4-4E98-BCC5-29CB53900E61}" destId="{8617F033-DE3A-467A-B699-3CBDBA65BAFA}" srcOrd="2" destOrd="0" presId="urn:microsoft.com/office/officeart/2005/8/layout/cycle3"/>
    <dgm:cxn modelId="{FD0D8AA0-E119-4A38-982E-75C1304A8F1A}" type="presParOf" srcId="{64EF4E90-25E4-4E98-BCC5-29CB53900E61}" destId="{1C72F8FD-196D-48BA-AADE-359B8928A92B}" srcOrd="3" destOrd="0" presId="urn:microsoft.com/office/officeart/2005/8/layout/cycle3"/>
    <dgm:cxn modelId="{70688160-5134-4355-AB87-09B79D7649BD}" type="presParOf" srcId="{64EF4E90-25E4-4E98-BCC5-29CB53900E61}" destId="{D4D03246-2C0D-4500-B2A0-8E44094592BE}" srcOrd="4" destOrd="0" presId="urn:microsoft.com/office/officeart/2005/8/layout/cycle3"/>
    <dgm:cxn modelId="{F872DBFC-F4E5-4BC3-BFC3-D11725005236}" type="presParOf" srcId="{64EF4E90-25E4-4E98-BCC5-29CB53900E61}" destId="{E77D09B3-50AF-4795-B1CD-FC19F2B7D6BF}" srcOrd="5" destOrd="0" presId="urn:microsoft.com/office/officeart/2005/8/layout/cycle3"/>
    <dgm:cxn modelId="{22295623-8CBF-47F0-BFB4-1F9F8BCBB202}" type="presParOf" srcId="{64EF4E90-25E4-4E98-BCC5-29CB53900E61}" destId="{FC9663C4-4600-4ACD-A9BA-B5386F6C0A7B}" srcOrd="6" destOrd="0" presId="urn:microsoft.com/office/officeart/2005/8/layout/cycle3"/>
    <dgm:cxn modelId="{EF6153F2-5327-4205-9AC5-714E80390550}" type="presParOf" srcId="{64EF4E90-25E4-4E98-BCC5-29CB53900E61}" destId="{3B673F71-C796-46FE-AB26-F8A359D880B5}" srcOrd="7" destOrd="0" presId="urn:microsoft.com/office/officeart/2005/8/layout/cycle3"/>
    <dgm:cxn modelId="{5AD1E3FF-B547-4B05-8769-DA99C212B1D1}" type="presParOf" srcId="{64EF4E90-25E4-4E98-BCC5-29CB53900E61}" destId="{4564C5C3-01C1-475E-B5CA-9D16D4E3B9CA}" srcOrd="8" destOrd="0" presId="urn:microsoft.com/office/officeart/2005/8/layout/cycle3"/>
    <dgm:cxn modelId="{3219F2BF-86B2-4226-AA05-A2255B74EF7A}" type="presParOf" srcId="{64EF4E90-25E4-4E98-BCC5-29CB53900E61}" destId="{DB43B71A-54B7-4138-B8E3-515A9D1759D6}" srcOrd="9" destOrd="0" presId="urn:microsoft.com/office/officeart/2005/8/layout/cycle3"/>
    <dgm:cxn modelId="{B93B4BC5-6185-4C10-81D7-6BE9FFF4FB6F}" type="presParOf" srcId="{64EF4E90-25E4-4E98-BCC5-29CB53900E61}" destId="{06EA0540-CD63-421A-A984-72C9D6950562}" srcOrd="10" destOrd="0" presId="urn:microsoft.com/office/officeart/2005/8/layout/cycle3"/>
    <dgm:cxn modelId="{270167D3-4FBE-4560-BFC9-1CBB4E91C406}" type="presParOf" srcId="{64EF4E90-25E4-4E98-BCC5-29CB53900E61}" destId="{F88D9840-4EF7-45BA-9DFE-AE65BD4037A9}" srcOrd="11" destOrd="0" presId="urn:microsoft.com/office/officeart/2005/8/layout/cycle3"/>
    <dgm:cxn modelId="{7262E01D-3E22-4196-9083-1A855BAC5069}" type="presParOf" srcId="{64EF4E90-25E4-4E98-BCC5-29CB53900E61}" destId="{3E4766D4-8C67-432F-8E6F-18E5A5FE6DAE}" srcOrd="12"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53C26-6151-4FAB-BD92-FB45A59F6736}">
      <dsp:nvSpPr>
        <dsp:cNvPr id="0" name=""/>
        <dsp:cNvSpPr/>
      </dsp:nvSpPr>
      <dsp:spPr>
        <a:xfrm>
          <a:off x="239024" y="-105617"/>
          <a:ext cx="5785591" cy="5785591"/>
        </a:xfrm>
        <a:prstGeom prst="circularArrow">
          <a:avLst>
            <a:gd name="adj1" fmla="val 5544"/>
            <a:gd name="adj2" fmla="val 330680"/>
            <a:gd name="adj3" fmla="val 15024560"/>
            <a:gd name="adj4" fmla="val 16663681"/>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704636-EA09-48BE-BFA4-44D40147A411}">
      <dsp:nvSpPr>
        <dsp:cNvPr id="0" name=""/>
        <dsp:cNvSpPr/>
      </dsp:nvSpPr>
      <dsp:spPr>
        <a:xfrm>
          <a:off x="2562954" y="707"/>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INTRODUCTION</a:t>
          </a:r>
        </a:p>
      </dsp:txBody>
      <dsp:txXfrm>
        <a:off x="2590724" y="28477"/>
        <a:ext cx="1082191" cy="513325"/>
      </dsp:txXfrm>
    </dsp:sp>
    <dsp:sp modelId="{8617F033-DE3A-467A-B699-3CBDBA65BAFA}">
      <dsp:nvSpPr>
        <dsp:cNvPr id="0" name=""/>
        <dsp:cNvSpPr/>
      </dsp:nvSpPr>
      <dsp:spPr>
        <a:xfrm>
          <a:off x="3796555" y="331250"/>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PATIENT DEMOGRAPHICS</a:t>
          </a:r>
        </a:p>
      </dsp:txBody>
      <dsp:txXfrm>
        <a:off x="3824325" y="359020"/>
        <a:ext cx="1082191" cy="513325"/>
      </dsp:txXfrm>
    </dsp:sp>
    <dsp:sp modelId="{1C72F8FD-196D-48BA-AADE-359B8928A92B}">
      <dsp:nvSpPr>
        <dsp:cNvPr id="0" name=""/>
        <dsp:cNvSpPr/>
      </dsp:nvSpPr>
      <dsp:spPr>
        <a:xfrm>
          <a:off x="4699614" y="1234309"/>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MEDICAL HISTORY</a:t>
          </a:r>
        </a:p>
      </dsp:txBody>
      <dsp:txXfrm>
        <a:off x="4727384" y="1262079"/>
        <a:ext cx="1082191" cy="513325"/>
      </dsp:txXfrm>
    </dsp:sp>
    <dsp:sp modelId="{D4D03246-2C0D-4500-B2A0-8E44094592BE}">
      <dsp:nvSpPr>
        <dsp:cNvPr id="0" name=""/>
        <dsp:cNvSpPr/>
      </dsp:nvSpPr>
      <dsp:spPr>
        <a:xfrm>
          <a:off x="5030157" y="2467911"/>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LABORATORY TESTS</a:t>
          </a:r>
        </a:p>
      </dsp:txBody>
      <dsp:txXfrm>
        <a:off x="5057927" y="2495681"/>
        <a:ext cx="1082191" cy="513325"/>
      </dsp:txXfrm>
    </dsp:sp>
    <dsp:sp modelId="{E77D09B3-50AF-4795-B1CD-FC19F2B7D6BF}">
      <dsp:nvSpPr>
        <dsp:cNvPr id="0" name=""/>
        <dsp:cNvSpPr/>
      </dsp:nvSpPr>
      <dsp:spPr>
        <a:xfrm>
          <a:off x="4699614" y="3701512"/>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DATA CLEANING AND DATA PREPROCESSING</a:t>
          </a:r>
        </a:p>
      </dsp:txBody>
      <dsp:txXfrm>
        <a:off x="4727384" y="3729282"/>
        <a:ext cx="1082191" cy="513325"/>
      </dsp:txXfrm>
    </dsp:sp>
    <dsp:sp modelId="{FC9663C4-4600-4ACD-A9BA-B5386F6C0A7B}">
      <dsp:nvSpPr>
        <dsp:cNvPr id="0" name=""/>
        <dsp:cNvSpPr/>
      </dsp:nvSpPr>
      <dsp:spPr>
        <a:xfrm>
          <a:off x="3796555" y="4604571"/>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EXPLORATORY DATA ANALYSIS</a:t>
          </a:r>
        </a:p>
      </dsp:txBody>
      <dsp:txXfrm>
        <a:off x="3824325" y="4632341"/>
        <a:ext cx="1082191" cy="513325"/>
      </dsp:txXfrm>
    </dsp:sp>
    <dsp:sp modelId="{3B673F71-C796-46FE-AB26-F8A359D880B5}">
      <dsp:nvSpPr>
        <dsp:cNvPr id="0" name=""/>
        <dsp:cNvSpPr/>
      </dsp:nvSpPr>
      <dsp:spPr>
        <a:xfrm>
          <a:off x="2562954" y="4935114"/>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DATA PREPARATION</a:t>
          </a:r>
        </a:p>
      </dsp:txBody>
      <dsp:txXfrm>
        <a:off x="2590724" y="4962884"/>
        <a:ext cx="1082191" cy="513325"/>
      </dsp:txXfrm>
    </dsp:sp>
    <dsp:sp modelId="{4564C5C3-01C1-475E-B5CA-9D16D4E3B9CA}">
      <dsp:nvSpPr>
        <dsp:cNvPr id="0" name=""/>
        <dsp:cNvSpPr/>
      </dsp:nvSpPr>
      <dsp:spPr>
        <a:xfrm>
          <a:off x="1329352" y="4604571"/>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PRINCIPAL COMPONENT ANALYSIS (PCA)</a:t>
          </a:r>
        </a:p>
      </dsp:txBody>
      <dsp:txXfrm>
        <a:off x="1357122" y="4632341"/>
        <a:ext cx="1082191" cy="513325"/>
      </dsp:txXfrm>
    </dsp:sp>
    <dsp:sp modelId="{DB43B71A-54B7-4138-B8E3-515A9D1759D6}">
      <dsp:nvSpPr>
        <dsp:cNvPr id="0" name=""/>
        <dsp:cNvSpPr/>
      </dsp:nvSpPr>
      <dsp:spPr>
        <a:xfrm>
          <a:off x="426293" y="3701512"/>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ISOLATION FOREST</a:t>
          </a:r>
        </a:p>
      </dsp:txBody>
      <dsp:txXfrm>
        <a:off x="454063" y="3729282"/>
        <a:ext cx="1082191" cy="513325"/>
      </dsp:txXfrm>
    </dsp:sp>
    <dsp:sp modelId="{06EA0540-CD63-421A-A984-72C9D6950562}">
      <dsp:nvSpPr>
        <dsp:cNvPr id="0" name=""/>
        <dsp:cNvSpPr/>
      </dsp:nvSpPr>
      <dsp:spPr>
        <a:xfrm>
          <a:off x="95750" y="2467911"/>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ANALYSIS OF MULTI-TARGET CLASSIFICATION</a:t>
          </a:r>
        </a:p>
      </dsp:txBody>
      <dsp:txXfrm>
        <a:off x="123520" y="2495681"/>
        <a:ext cx="1082191" cy="513325"/>
      </dsp:txXfrm>
    </dsp:sp>
    <dsp:sp modelId="{F88D9840-4EF7-45BA-9DFE-AE65BD4037A9}">
      <dsp:nvSpPr>
        <dsp:cNvPr id="0" name=""/>
        <dsp:cNvSpPr/>
      </dsp:nvSpPr>
      <dsp:spPr>
        <a:xfrm>
          <a:off x="426293" y="1234309"/>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STATISTICAL HYPOTHESIS TESTING</a:t>
          </a:r>
        </a:p>
      </dsp:txBody>
      <dsp:txXfrm>
        <a:off x="454063" y="1262079"/>
        <a:ext cx="1082191" cy="513325"/>
      </dsp:txXfrm>
    </dsp:sp>
    <dsp:sp modelId="{3E4766D4-8C67-432F-8E6F-18E5A5FE6DAE}">
      <dsp:nvSpPr>
        <dsp:cNvPr id="0" name=""/>
        <dsp:cNvSpPr/>
      </dsp:nvSpPr>
      <dsp:spPr>
        <a:xfrm>
          <a:off x="1329352" y="331250"/>
          <a:ext cx="1137731" cy="568865"/>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CONCLUSION</a:t>
          </a:r>
        </a:p>
      </dsp:txBody>
      <dsp:txXfrm>
        <a:off x="1357122" y="359020"/>
        <a:ext cx="1082191" cy="5133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27D04-A229-4FC8-B705-F93583AE0C4F}" type="datetimeFigureOut">
              <a:rPr lang="en-US" smtClean="0"/>
              <a:t>3/5/2025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B5E46-E231-4418-8A7F-4EEFBB63EC90}" type="slidenum">
              <a:rPr lang="en-US" smtClean="0"/>
              <a:t>‹#›</a:t>
            </a:fld>
            <a:endParaRPr lang="en-US"/>
          </a:p>
        </p:txBody>
      </p:sp>
    </p:spTree>
    <p:extLst>
      <p:ext uri="{BB962C8B-B14F-4D97-AF65-F5344CB8AC3E}">
        <p14:creationId xmlns:p14="http://schemas.microsoft.com/office/powerpoint/2010/main" val="442289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EAE4-3E3F-4FE1-9F65-EB5DB67A42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6E2843-A474-048F-F886-51B5CBBF0D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F609BA-3E92-C117-F7DD-88CA6C729E72}"/>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5" name="Footer Placeholder 4">
            <a:extLst>
              <a:ext uri="{FF2B5EF4-FFF2-40B4-BE49-F238E27FC236}">
                <a16:creationId xmlns:a16="http://schemas.microsoft.com/office/drawing/2014/main" id="{7ED671BA-093A-DC11-9C00-9BE4FCA639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934E4-6035-5CB3-5946-F4D839A8A196}"/>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1873529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7C52-F465-FBDD-D970-8930782DD0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62647E-9EA8-E6C0-4D22-A864203CB3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71759-F675-318E-4191-666E0A8F978A}"/>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5" name="Footer Placeholder 4">
            <a:extLst>
              <a:ext uri="{FF2B5EF4-FFF2-40B4-BE49-F238E27FC236}">
                <a16:creationId xmlns:a16="http://schemas.microsoft.com/office/drawing/2014/main" id="{B1A9BCDF-08D2-7FAC-1360-0AE9845D86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2A6CB-D85F-C7FE-76A5-B5795D2C0062}"/>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1826938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426FA6-2209-7BD5-905F-21E0C0E826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C1C900-C4DC-B8E3-5F99-3C965CA049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9C7EE2-903A-B837-DAE9-ADB91845E7DF}"/>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5" name="Footer Placeholder 4">
            <a:extLst>
              <a:ext uri="{FF2B5EF4-FFF2-40B4-BE49-F238E27FC236}">
                <a16:creationId xmlns:a16="http://schemas.microsoft.com/office/drawing/2014/main" id="{555CCF9C-0FD0-E348-B533-511CA1E3C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CBD7F-F8E1-73D5-762E-E21E101F444D}"/>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1964613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CB66-6A70-140C-9085-C12035DB4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EAA21-1C60-DEE7-AC37-7B20B320F2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BCB4D-CBF4-D17F-CB86-32CAEC69C625}"/>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5" name="Footer Placeholder 4">
            <a:extLst>
              <a:ext uri="{FF2B5EF4-FFF2-40B4-BE49-F238E27FC236}">
                <a16:creationId xmlns:a16="http://schemas.microsoft.com/office/drawing/2014/main" id="{D6523706-4897-EAB4-DA0E-C953C3984D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70890C-C54C-EC5F-BF4E-2F64762AE471}"/>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3207407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7AA93-1D42-CE0F-1675-6C689A5163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513F2F-4C18-C9E3-BB89-E175228EE8A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25647D-53F1-F6DD-D332-33C23BBDDFEA}"/>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5" name="Footer Placeholder 4">
            <a:extLst>
              <a:ext uri="{FF2B5EF4-FFF2-40B4-BE49-F238E27FC236}">
                <a16:creationId xmlns:a16="http://schemas.microsoft.com/office/drawing/2014/main" id="{ED2819F9-415F-D46C-37D0-051C045D7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94F54-A8BA-1131-3109-642D8EDC9851}"/>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2854687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9FA9F-C010-3056-8F6A-3B7278DBF9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5EAC2F-E4A8-724B-4C7C-EEAA78D171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653F0-5FC8-E7A1-72BF-F740621B77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4BE752-CEF4-C468-56AF-E447EFDAC348}"/>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6" name="Footer Placeholder 5">
            <a:extLst>
              <a:ext uri="{FF2B5EF4-FFF2-40B4-BE49-F238E27FC236}">
                <a16:creationId xmlns:a16="http://schemas.microsoft.com/office/drawing/2014/main" id="{0685153C-861C-B691-5737-0E6068A785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C566A3-1242-FA3D-9BA3-95A7300B7DC8}"/>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3324515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5B7F-AC7C-ED3F-FB5A-D0BDDE5BB9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E5459F-A70E-0A0F-492C-408D602896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56502D-C42A-BFF3-7319-FF890884B0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D7EF67-9115-CA59-74B1-44696EDC8A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9D4D60-0FDA-5618-46DA-B240E5023E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8322C5-0D3C-6BA5-7E8D-A2C4BF6848E8}"/>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8" name="Footer Placeholder 7">
            <a:extLst>
              <a:ext uri="{FF2B5EF4-FFF2-40B4-BE49-F238E27FC236}">
                <a16:creationId xmlns:a16="http://schemas.microsoft.com/office/drawing/2014/main" id="{DBC309FA-A28E-31D1-120D-E14EB3F04C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03F36C-B0CB-E865-29A6-7DB18F0253AB}"/>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3407283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1ABA-FFF0-FB62-E405-F4900DE4B6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0757D8B-6C6C-2461-C77B-8557906F8A4E}"/>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4" name="Footer Placeholder 3">
            <a:extLst>
              <a:ext uri="{FF2B5EF4-FFF2-40B4-BE49-F238E27FC236}">
                <a16:creationId xmlns:a16="http://schemas.microsoft.com/office/drawing/2014/main" id="{75CD63A9-E9CB-2F64-8D74-2B9C1ACD5F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567B3C-46D4-8C57-D313-8B8ED09BB120}"/>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1774897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8DD12-9076-F770-D55B-245191C48796}"/>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3" name="Footer Placeholder 2">
            <a:extLst>
              <a:ext uri="{FF2B5EF4-FFF2-40B4-BE49-F238E27FC236}">
                <a16:creationId xmlns:a16="http://schemas.microsoft.com/office/drawing/2014/main" id="{64EF3770-F204-1BC6-4C0E-E6AAE6AA8C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13A831-F2E3-BE21-D46C-59285B87F94F}"/>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55526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AED27-FE44-01D3-3DC1-B9145886F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271FBE-95A2-4B72-18E5-7A6142529A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8A8BDE-0198-4A0C-003C-340F1EBD47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51BD8B-60A1-EB85-8EA5-81B69758372F}"/>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6" name="Footer Placeholder 5">
            <a:extLst>
              <a:ext uri="{FF2B5EF4-FFF2-40B4-BE49-F238E27FC236}">
                <a16:creationId xmlns:a16="http://schemas.microsoft.com/office/drawing/2014/main" id="{88AFEC0F-09C2-64E4-E541-6CF859D6EA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E4A5C7-0CF3-CF04-FA57-A22E46484345}"/>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2199804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9564-BED9-F131-4717-A23DA76967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F8A982-A2E2-4121-5BF8-2C48AD1479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0DB765-8C3E-8D09-CA42-868E13DEF6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084DBA-C8BC-A94C-BEFF-B5D43D21CC52}"/>
              </a:ext>
            </a:extLst>
          </p:cNvPr>
          <p:cNvSpPr>
            <a:spLocks noGrp="1"/>
          </p:cNvSpPr>
          <p:nvPr>
            <p:ph type="dt" sz="half" idx="10"/>
          </p:nvPr>
        </p:nvSpPr>
        <p:spPr/>
        <p:txBody>
          <a:bodyPr/>
          <a:lstStyle/>
          <a:p>
            <a:fld id="{BF463753-5CA1-49D5-AE48-CFC181EB386A}" type="datetimeFigureOut">
              <a:rPr lang="en-US" smtClean="0"/>
              <a:t>3/5/2025</a:t>
            </a:fld>
            <a:endParaRPr lang="en-US"/>
          </a:p>
        </p:txBody>
      </p:sp>
      <p:sp>
        <p:nvSpPr>
          <p:cNvPr id="6" name="Footer Placeholder 5">
            <a:extLst>
              <a:ext uri="{FF2B5EF4-FFF2-40B4-BE49-F238E27FC236}">
                <a16:creationId xmlns:a16="http://schemas.microsoft.com/office/drawing/2014/main" id="{BFB1FB69-2E2E-48FE-BEB3-93F73D1D9B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0A2EFC-9530-298B-D2D1-610108B7E74D}"/>
              </a:ext>
            </a:extLst>
          </p:cNvPr>
          <p:cNvSpPr>
            <a:spLocks noGrp="1"/>
          </p:cNvSpPr>
          <p:nvPr>
            <p:ph type="sldNum" sz="quarter" idx="12"/>
          </p:nvPr>
        </p:nvSpPr>
        <p:spPr/>
        <p:txBody>
          <a:bodyPr/>
          <a:lstStyle/>
          <a:p>
            <a:fld id="{EE224E09-4269-4303-8E0C-FAD9EF20FA84}" type="slidenum">
              <a:rPr lang="en-US" smtClean="0"/>
              <a:t>‹#›</a:t>
            </a:fld>
            <a:endParaRPr lang="en-US"/>
          </a:p>
        </p:txBody>
      </p:sp>
    </p:spTree>
    <p:extLst>
      <p:ext uri="{BB962C8B-B14F-4D97-AF65-F5344CB8AC3E}">
        <p14:creationId xmlns:p14="http://schemas.microsoft.com/office/powerpoint/2010/main" val="4012865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CFBE4E-F9AA-F536-233D-D4A8028E28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FBCA70-E394-2906-1E03-7EDD6E9EFA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21279A-2BDE-B0CB-012B-D6D2E6DD32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463753-5CA1-49D5-AE48-CFC181EB386A}" type="datetimeFigureOut">
              <a:rPr lang="en-US" smtClean="0"/>
              <a:t>3/5/2025</a:t>
            </a:fld>
            <a:endParaRPr lang="en-US"/>
          </a:p>
        </p:txBody>
      </p:sp>
      <p:sp>
        <p:nvSpPr>
          <p:cNvPr id="5" name="Footer Placeholder 4">
            <a:extLst>
              <a:ext uri="{FF2B5EF4-FFF2-40B4-BE49-F238E27FC236}">
                <a16:creationId xmlns:a16="http://schemas.microsoft.com/office/drawing/2014/main" id="{2716001E-4305-A518-4309-48FCFB233C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614035-6A70-082D-A596-D7DECA09F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E224E09-4269-4303-8E0C-FAD9EF20FA84}" type="slidenum">
              <a:rPr lang="en-US" smtClean="0"/>
              <a:t>‹#›</a:t>
            </a:fld>
            <a:endParaRPr lang="en-US"/>
          </a:p>
        </p:txBody>
      </p:sp>
    </p:spTree>
    <p:extLst>
      <p:ext uri="{BB962C8B-B14F-4D97-AF65-F5344CB8AC3E}">
        <p14:creationId xmlns:p14="http://schemas.microsoft.com/office/powerpoint/2010/main" val="2088606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datasets/iammustafatz/diabetes-prediction-dataset"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B764C-AA9D-A23C-8CE2-3B908698F37A}"/>
              </a:ext>
            </a:extLst>
          </p:cNvPr>
          <p:cNvSpPr>
            <a:spLocks noGrp="1"/>
          </p:cNvSpPr>
          <p:nvPr>
            <p:ph type="ctrTitle"/>
          </p:nvPr>
        </p:nvSpPr>
        <p:spPr/>
        <p:txBody>
          <a:bodyPr>
            <a:normAutofit fontScale="90000"/>
          </a:bodyPr>
          <a:lstStyle/>
          <a:p>
            <a:br>
              <a:rPr lang="en-US" dirty="0"/>
            </a:br>
            <a:br>
              <a:rPr lang="en-US" dirty="0"/>
            </a:br>
            <a:br>
              <a:rPr lang="en-US" dirty="0"/>
            </a:br>
            <a:br>
              <a:rPr lang="en-US" dirty="0"/>
            </a:br>
            <a:br>
              <a:rPr lang="en-US" dirty="0"/>
            </a:br>
            <a:br>
              <a:rPr lang="en-US" dirty="0"/>
            </a:br>
            <a:endParaRPr lang="en-US" dirty="0"/>
          </a:p>
        </p:txBody>
      </p:sp>
      <p:sp>
        <p:nvSpPr>
          <p:cNvPr id="6" name="Rectangle 5">
            <a:extLst>
              <a:ext uri="{FF2B5EF4-FFF2-40B4-BE49-F238E27FC236}">
                <a16:creationId xmlns:a16="http://schemas.microsoft.com/office/drawing/2014/main" id="{98A28225-EA21-599D-35A6-C361F9C5D7E8}"/>
              </a:ext>
            </a:extLst>
          </p:cNvPr>
          <p:cNvSpPr/>
          <p:nvPr/>
        </p:nvSpPr>
        <p:spPr>
          <a:xfrm>
            <a:off x="4960620" y="5401419"/>
            <a:ext cx="6858000" cy="777457"/>
          </a:xfrm>
          <a:prstGeom prst="rect">
            <a:avLst/>
          </a:prstGeom>
        </p:spPr>
        <p:txBody>
          <a:bodyPr wrap="square">
            <a:spAutoFit/>
          </a:bodyPr>
          <a:lstStyle/>
          <a:p>
            <a:pPr marL="558800" algn="r">
              <a:lnSpc>
                <a:spcPct val="115000"/>
              </a:lnSpc>
              <a:spcAft>
                <a:spcPts val="0"/>
              </a:spcAft>
            </a:pPr>
            <a:r>
              <a:rPr lang="en-IN" sz="2000" b="1" dirty="0">
                <a:latin typeface="Calibri" panose="020F0502020204030204" pitchFamily="34" charset="0"/>
                <a:ea typeface="Calibri" panose="020F0502020204030204" pitchFamily="34" charset="0"/>
                <a:cs typeface="Calibri" panose="020F0502020204030204" pitchFamily="34" charset="0"/>
              </a:rPr>
              <a:t>Business Analyst </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1333500" algn="r">
              <a:lnSpc>
                <a:spcPct val="115000"/>
              </a:lnSpc>
              <a:spcAft>
                <a:spcPts val="0"/>
              </a:spcAft>
            </a:pPr>
            <a:r>
              <a:rPr lang="en-IN" sz="2000" b="1" i="1" dirty="0">
                <a:latin typeface="Calibri" panose="020F0502020204030204" pitchFamily="34" charset="0"/>
                <a:ea typeface="Calibri" panose="020F0502020204030204" pitchFamily="34" charset="0"/>
                <a:cs typeface="Calibri" panose="020F0502020204030204" pitchFamily="34" charset="0"/>
              </a:rPr>
              <a:t>                                             (Aug 2023-Dec 2024</a:t>
            </a:r>
            <a:r>
              <a:rPr lang="en-IN" sz="2000" b="1" i="1" dirty="0">
                <a:latin typeface="Cambria" panose="02040503050406030204" pitchFamily="18" charset="0"/>
                <a:ea typeface="Calibri" panose="020F0502020204030204" pitchFamily="34" charset="0"/>
                <a:cs typeface="Times New Roman" panose="02020603050405020304" pitchFamily="18" charset="0"/>
              </a:rPr>
              <a:t>)</a:t>
            </a:r>
            <a:endParaRPr lang="en-IN" sz="20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26" name="Picture 2" descr="Official Signatures for IU Schools and Units: Logo and Marks ...">
            <a:extLst>
              <a:ext uri="{FF2B5EF4-FFF2-40B4-BE49-F238E27FC236}">
                <a16:creationId xmlns:a16="http://schemas.microsoft.com/office/drawing/2014/main" id="{16AD964B-01DC-6D1D-B274-A6CCAC111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086" y="679124"/>
            <a:ext cx="73152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010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E8A2B4-A855-1BC8-C9E8-E13FB3BBE0EE}"/>
              </a:ext>
            </a:extLst>
          </p:cNvPr>
          <p:cNvSpPr>
            <a:spLocks noGrp="1"/>
          </p:cNvSpPr>
          <p:nvPr>
            <p:ph idx="1"/>
          </p:nvPr>
        </p:nvSpPr>
        <p:spPr>
          <a:xfrm>
            <a:off x="206828" y="214539"/>
            <a:ext cx="11745686" cy="6371317"/>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Heart Disease Probability Assignment</a:t>
            </a:r>
          </a:p>
          <a:p>
            <a:r>
              <a:rPr lang="en-US" sz="2000" dirty="0">
                <a:latin typeface="Calibri" panose="020F0502020204030204" pitchFamily="34" charset="0"/>
                <a:ea typeface="Calibri" panose="020F0502020204030204" pitchFamily="34" charset="0"/>
                <a:cs typeface="Calibri" panose="020F0502020204030204" pitchFamily="34" charset="0"/>
              </a:rPr>
              <a:t>Objective: Predict the likelihood of heart disease based on age groups.</a:t>
            </a:r>
          </a:p>
          <a:p>
            <a:r>
              <a:rPr lang="en-US" sz="2000" dirty="0">
                <a:latin typeface="Calibri" panose="020F0502020204030204" pitchFamily="34" charset="0"/>
                <a:ea typeface="Calibri" panose="020F0502020204030204" pitchFamily="34" charset="0"/>
                <a:cs typeface="Calibri" panose="020F0502020204030204" pitchFamily="34" charset="0"/>
              </a:rPr>
              <a:t>Dataset: Health data containing age and other relevant factors.</a:t>
            </a: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Methodology</a:t>
            </a:r>
            <a:r>
              <a:rPr lang="en-US" sz="2000" dirty="0">
                <a:latin typeface="Calibri" panose="020F0502020204030204" pitchFamily="34" charset="0"/>
                <a:ea typeface="Calibri" panose="020F0502020204030204" pitchFamily="34" charset="0"/>
                <a:cs typeface="Calibri" panose="020F0502020204030204" pitchFamily="34" charset="0"/>
              </a:rPr>
              <a:t>:</a:t>
            </a:r>
          </a:p>
          <a:p>
            <a:r>
              <a:rPr lang="en-US" sz="2000" dirty="0">
                <a:latin typeface="Calibri" panose="020F0502020204030204" pitchFamily="34" charset="0"/>
                <a:ea typeface="Calibri" panose="020F0502020204030204" pitchFamily="34" charset="0"/>
                <a:cs typeface="Calibri" panose="020F0502020204030204" pitchFamily="34" charset="0"/>
              </a:rPr>
              <a:t>Probability values assigned based on predefined percentages for age ranges.</a:t>
            </a:r>
          </a:p>
          <a:p>
            <a:r>
              <a:rPr lang="en-US" sz="2000" dirty="0">
                <a:latin typeface="Calibri" panose="020F0502020204030204" pitchFamily="34" charset="0"/>
                <a:ea typeface="Calibri" panose="020F0502020204030204" pitchFamily="34" charset="0"/>
                <a:cs typeface="Calibri" panose="020F0502020204030204" pitchFamily="34" charset="0"/>
              </a:rPr>
              <a:t>Probability levels reflect empirical or observed trends.</a:t>
            </a:r>
          </a:p>
          <a:p>
            <a:pPr marL="0" indent="0">
              <a:buNone/>
            </a:pPr>
            <a:endParaRPr lang="en-US" dirty="0"/>
          </a:p>
        </p:txBody>
      </p:sp>
      <p:graphicFrame>
        <p:nvGraphicFramePr>
          <p:cNvPr id="8" name="Table 7">
            <a:extLst>
              <a:ext uri="{FF2B5EF4-FFF2-40B4-BE49-F238E27FC236}">
                <a16:creationId xmlns:a16="http://schemas.microsoft.com/office/drawing/2014/main" id="{9431C07D-72D0-E340-EA17-9915E17633BE}"/>
              </a:ext>
            </a:extLst>
          </p:cNvPr>
          <p:cNvGraphicFramePr>
            <a:graphicFrameLocks noGrp="1"/>
          </p:cNvGraphicFramePr>
          <p:nvPr>
            <p:extLst>
              <p:ext uri="{D42A27DB-BD31-4B8C-83A1-F6EECF244321}">
                <p14:modId xmlns:p14="http://schemas.microsoft.com/office/powerpoint/2010/main" val="3506399894"/>
              </p:ext>
            </p:extLst>
          </p:nvPr>
        </p:nvGraphicFramePr>
        <p:xfrm>
          <a:off x="292100" y="2928257"/>
          <a:ext cx="5803900" cy="1244600"/>
        </p:xfrm>
        <a:graphic>
          <a:graphicData uri="http://schemas.openxmlformats.org/drawingml/2006/table">
            <a:tbl>
              <a:tblPr>
                <a:tableStyleId>{5C22544A-7EE6-4342-B048-85BDC9FD1C3A}</a:tableStyleId>
              </a:tblPr>
              <a:tblGrid>
                <a:gridCol w="1473200">
                  <a:extLst>
                    <a:ext uri="{9D8B030D-6E8A-4147-A177-3AD203B41FA5}">
                      <a16:colId xmlns:a16="http://schemas.microsoft.com/office/drawing/2014/main" val="2772672885"/>
                    </a:ext>
                  </a:extLst>
                </a:gridCol>
                <a:gridCol w="4330700">
                  <a:extLst>
                    <a:ext uri="{9D8B030D-6E8A-4147-A177-3AD203B41FA5}">
                      <a16:colId xmlns:a16="http://schemas.microsoft.com/office/drawing/2014/main" val="3177771584"/>
                    </a:ext>
                  </a:extLst>
                </a:gridCol>
              </a:tblGrid>
              <a:tr h="242207">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Age Group</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Heart Disease Probability</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6974502"/>
                  </a:ext>
                </a:extLst>
              </a:tr>
              <a:tr h="242207">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&lt; 40 years</a:t>
                      </a:r>
                      <a:endParaRPr lang="en-US" sz="2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30% (70% no heart disease)</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1425809"/>
                  </a:ext>
                </a:extLst>
              </a:tr>
              <a:tr h="242207">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40–59 years</a:t>
                      </a:r>
                      <a:endParaRPr lang="en-US" sz="2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15% (85% no heart disease)</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4012487"/>
                  </a:ext>
                </a:extLst>
              </a:tr>
              <a:tr h="242207">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 60 years</a:t>
                      </a:r>
                      <a:endParaRPr lang="en-US" sz="2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30% (70% no heart disease)</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1167564"/>
                  </a:ext>
                </a:extLst>
              </a:tr>
            </a:tbl>
          </a:graphicData>
        </a:graphic>
      </p:graphicFrame>
      <p:pic>
        <p:nvPicPr>
          <p:cNvPr id="10" name="Picture 9">
            <a:extLst>
              <a:ext uri="{FF2B5EF4-FFF2-40B4-BE49-F238E27FC236}">
                <a16:creationId xmlns:a16="http://schemas.microsoft.com/office/drawing/2014/main" id="{5DBE543B-3279-EEB3-315C-6413C392BAA3}"/>
              </a:ext>
            </a:extLst>
          </p:cNvPr>
          <p:cNvPicPr>
            <a:picLocks noChangeAspect="1"/>
          </p:cNvPicPr>
          <p:nvPr/>
        </p:nvPicPr>
        <p:blipFill>
          <a:blip r:embed="rId2"/>
          <a:stretch>
            <a:fillRect/>
          </a:stretch>
        </p:blipFill>
        <p:spPr>
          <a:xfrm>
            <a:off x="4560519" y="4243038"/>
            <a:ext cx="5531134" cy="2400423"/>
          </a:xfrm>
          <a:prstGeom prst="rect">
            <a:avLst/>
          </a:prstGeom>
        </p:spPr>
      </p:pic>
    </p:spTree>
    <p:extLst>
      <p:ext uri="{BB962C8B-B14F-4D97-AF65-F5344CB8AC3E}">
        <p14:creationId xmlns:p14="http://schemas.microsoft.com/office/powerpoint/2010/main" val="2970028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DCF523-FC46-CF51-F534-3FA52FCBEE74}"/>
              </a:ext>
            </a:extLst>
          </p:cNvPr>
          <p:cNvSpPr>
            <a:spLocks noGrp="1"/>
          </p:cNvSpPr>
          <p:nvPr>
            <p:ph idx="1"/>
          </p:nvPr>
        </p:nvSpPr>
        <p:spPr>
          <a:xfrm>
            <a:off x="152399" y="214539"/>
            <a:ext cx="11908971" cy="6523718"/>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Chronic Kidney Disease (CKD) Staging in the Dataset</a:t>
            </a:r>
          </a:p>
          <a:p>
            <a:r>
              <a:rPr lang="en-US" sz="2000" b="1" dirty="0">
                <a:latin typeface="Calibri" panose="020F0502020204030204" pitchFamily="34" charset="0"/>
                <a:ea typeface="Calibri" panose="020F0502020204030204" pitchFamily="34" charset="0"/>
                <a:cs typeface="Calibri" panose="020F0502020204030204" pitchFamily="34" charset="0"/>
              </a:rPr>
              <a:t>Objective</a:t>
            </a:r>
            <a:r>
              <a:rPr lang="en-US" sz="2000" dirty="0">
                <a:latin typeface="Calibri" panose="020F0502020204030204" pitchFamily="34" charset="0"/>
                <a:ea typeface="Calibri" panose="020F0502020204030204" pitchFamily="34" charset="0"/>
                <a:cs typeface="Calibri" panose="020F0502020204030204" pitchFamily="34" charset="0"/>
              </a:rPr>
              <a:t>: Assign CKD stages to individuals in the dataset based on predefined distributions and ensure logical alignment with age demographics.</a:t>
            </a:r>
          </a:p>
          <a:p>
            <a:r>
              <a:rPr lang="en-US" sz="2000" dirty="0">
                <a:latin typeface="Calibri" panose="020F0502020204030204" pitchFamily="34" charset="0"/>
                <a:ea typeface="Calibri" panose="020F0502020204030204" pitchFamily="34" charset="0"/>
                <a:cs typeface="Calibri" panose="020F0502020204030204" pitchFamily="34" charset="0"/>
              </a:rPr>
              <a:t>Dataset: Simulated health data containing age and other relevant attributes.</a:t>
            </a: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CKD Stages</a:t>
            </a:r>
            <a:r>
              <a:rPr lang="en-US" sz="2000" dirty="0">
                <a:latin typeface="Calibri" panose="020F0502020204030204" pitchFamily="34" charset="0"/>
                <a:ea typeface="Calibri" panose="020F0502020204030204" pitchFamily="34" charset="0"/>
                <a:cs typeface="Calibri" panose="020F0502020204030204" pitchFamily="34" charset="0"/>
              </a:rPr>
              <a:t>:</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Stage 0: No CKD</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Stage 1–5: Progressive CKD stages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Stage 6: End-Stage Renal Disease (ESRD)</a:t>
            </a:r>
          </a:p>
          <a:p>
            <a:pPr marL="0" indent="0">
              <a:buNone/>
            </a:pPr>
            <a:endParaRPr lang="en-US" dirty="0"/>
          </a:p>
        </p:txBody>
      </p:sp>
      <p:graphicFrame>
        <p:nvGraphicFramePr>
          <p:cNvPr id="4" name="Table 3">
            <a:extLst>
              <a:ext uri="{FF2B5EF4-FFF2-40B4-BE49-F238E27FC236}">
                <a16:creationId xmlns:a16="http://schemas.microsoft.com/office/drawing/2014/main" id="{B8656B09-E60D-2032-F434-EBE8C9FF2D22}"/>
              </a:ext>
            </a:extLst>
          </p:cNvPr>
          <p:cNvGraphicFramePr>
            <a:graphicFrameLocks noGrp="1"/>
          </p:cNvGraphicFramePr>
          <p:nvPr>
            <p:extLst>
              <p:ext uri="{D42A27DB-BD31-4B8C-83A1-F6EECF244321}">
                <p14:modId xmlns:p14="http://schemas.microsoft.com/office/powerpoint/2010/main" val="2951177945"/>
              </p:ext>
            </p:extLst>
          </p:nvPr>
        </p:nvGraphicFramePr>
        <p:xfrm>
          <a:off x="152399" y="3570515"/>
          <a:ext cx="4191000" cy="2519680"/>
        </p:xfrm>
        <a:graphic>
          <a:graphicData uri="http://schemas.openxmlformats.org/drawingml/2006/table">
            <a:tbl>
              <a:tblPr>
                <a:tableStyleId>{5C22544A-7EE6-4342-B048-85BDC9FD1C3A}</a:tableStyleId>
              </a:tblPr>
              <a:tblGrid>
                <a:gridCol w="851412">
                  <a:extLst>
                    <a:ext uri="{9D8B030D-6E8A-4147-A177-3AD203B41FA5}">
                      <a16:colId xmlns:a16="http://schemas.microsoft.com/office/drawing/2014/main" val="946444615"/>
                    </a:ext>
                  </a:extLst>
                </a:gridCol>
                <a:gridCol w="2502856">
                  <a:extLst>
                    <a:ext uri="{9D8B030D-6E8A-4147-A177-3AD203B41FA5}">
                      <a16:colId xmlns:a16="http://schemas.microsoft.com/office/drawing/2014/main" val="661432084"/>
                    </a:ext>
                  </a:extLst>
                </a:gridCol>
                <a:gridCol w="836732">
                  <a:extLst>
                    <a:ext uri="{9D8B030D-6E8A-4147-A177-3AD203B41FA5}">
                      <a16:colId xmlns:a16="http://schemas.microsoft.com/office/drawing/2014/main" val="276258457"/>
                    </a:ext>
                  </a:extLst>
                </a:gridCol>
              </a:tblGrid>
              <a:tr h="207282">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CKD Stage</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Target %</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12922945"/>
                  </a:ext>
                </a:extLst>
              </a:tr>
              <a:tr h="207282">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0</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No CKD</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30%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1791885"/>
                  </a:ext>
                </a:extLst>
              </a:tr>
              <a:tr h="207282">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1</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Mild Kidney Damage</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25%</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6704693"/>
                  </a:ext>
                </a:extLst>
              </a:tr>
              <a:tr h="207282">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2</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Mild to Moderate Damage</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15%</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5098891"/>
                  </a:ext>
                </a:extLst>
              </a:tr>
              <a:tr h="207282">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3</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Moderate Damage</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10%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9923455"/>
                  </a:ext>
                </a:extLst>
              </a:tr>
              <a:tr h="207282">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Severe Damage</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8%</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2067598"/>
                  </a:ext>
                </a:extLst>
              </a:tr>
              <a:tr h="207282">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5</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Kidney Failure</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6%</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2160164"/>
                  </a:ext>
                </a:extLst>
              </a:tr>
              <a:tr h="207282">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6</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ESRD (Dialysis Required)</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6%</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4838665"/>
                  </a:ext>
                </a:extLst>
              </a:tr>
            </a:tbl>
          </a:graphicData>
        </a:graphic>
      </p:graphicFrame>
      <p:pic>
        <p:nvPicPr>
          <p:cNvPr id="6" name="Picture 5">
            <a:extLst>
              <a:ext uri="{FF2B5EF4-FFF2-40B4-BE49-F238E27FC236}">
                <a16:creationId xmlns:a16="http://schemas.microsoft.com/office/drawing/2014/main" id="{3C5A4FD0-A716-C3A1-A4AD-39E89D44FEAD}"/>
              </a:ext>
            </a:extLst>
          </p:cNvPr>
          <p:cNvPicPr>
            <a:picLocks noChangeAspect="1"/>
          </p:cNvPicPr>
          <p:nvPr/>
        </p:nvPicPr>
        <p:blipFill>
          <a:blip r:embed="rId2"/>
          <a:stretch>
            <a:fillRect/>
          </a:stretch>
        </p:blipFill>
        <p:spPr>
          <a:xfrm>
            <a:off x="5511433" y="1942576"/>
            <a:ext cx="5798823" cy="4501767"/>
          </a:xfrm>
          <a:prstGeom prst="rect">
            <a:avLst/>
          </a:prstGeom>
        </p:spPr>
      </p:pic>
    </p:spTree>
    <p:extLst>
      <p:ext uri="{BB962C8B-B14F-4D97-AF65-F5344CB8AC3E}">
        <p14:creationId xmlns:p14="http://schemas.microsoft.com/office/powerpoint/2010/main" val="93220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C5D7CC-E8CE-E93A-989A-B0D6C5AFFC3A}"/>
              </a:ext>
            </a:extLst>
          </p:cNvPr>
          <p:cNvSpPr>
            <a:spLocks noGrp="1"/>
          </p:cNvSpPr>
          <p:nvPr>
            <p:ph idx="1"/>
          </p:nvPr>
        </p:nvSpPr>
        <p:spPr>
          <a:xfrm>
            <a:off x="141513" y="181882"/>
            <a:ext cx="11865429" cy="6534604"/>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Chest Pain Type Analysis in Dataset</a:t>
            </a:r>
          </a:p>
          <a:p>
            <a:r>
              <a:rPr lang="en-US" sz="2000" dirty="0">
                <a:latin typeface="Calibri" panose="020F0502020204030204" pitchFamily="34" charset="0"/>
                <a:ea typeface="Calibri" panose="020F0502020204030204" pitchFamily="34" charset="0"/>
                <a:cs typeface="Calibri" panose="020F0502020204030204" pitchFamily="34" charset="0"/>
              </a:rPr>
              <a:t>Objective: Assign chest pain types to individuals based on age demographics, reflecting realistic probabilities of different types of chest pain.</a:t>
            </a:r>
          </a:p>
          <a:p>
            <a:r>
              <a:rPr lang="en-US" sz="2000" dirty="0">
                <a:latin typeface="Calibri" panose="020F0502020204030204" pitchFamily="34" charset="0"/>
                <a:ea typeface="Calibri" panose="020F0502020204030204" pitchFamily="34" charset="0"/>
                <a:cs typeface="Calibri" panose="020F0502020204030204" pitchFamily="34" charset="0"/>
              </a:rPr>
              <a:t>Dataset Context: Simulated health dataset containing age and other related health attributes.</a:t>
            </a:r>
          </a:p>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a:p>
            <a:pPr marL="0" indent="0">
              <a:buNone/>
            </a:pPr>
            <a:endParaRPr lang="en-US" dirty="0"/>
          </a:p>
          <a:p>
            <a:pPr marL="0" indent="0">
              <a:buNone/>
            </a:pPr>
            <a:endParaRPr lang="en-US" dirty="0"/>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Assignment Based on Age:</a:t>
            </a:r>
          </a:p>
          <a:p>
            <a:pPr marL="0" indent="0">
              <a:buNone/>
            </a:pPr>
            <a:endParaRPr lang="en-US" dirty="0"/>
          </a:p>
        </p:txBody>
      </p:sp>
      <p:graphicFrame>
        <p:nvGraphicFramePr>
          <p:cNvPr id="4" name="Table 3">
            <a:extLst>
              <a:ext uri="{FF2B5EF4-FFF2-40B4-BE49-F238E27FC236}">
                <a16:creationId xmlns:a16="http://schemas.microsoft.com/office/drawing/2014/main" id="{351138DA-9004-1552-0092-25EED91A1360}"/>
              </a:ext>
            </a:extLst>
          </p:cNvPr>
          <p:cNvGraphicFramePr>
            <a:graphicFrameLocks noGrp="1"/>
          </p:cNvGraphicFramePr>
          <p:nvPr>
            <p:extLst>
              <p:ext uri="{D42A27DB-BD31-4B8C-83A1-F6EECF244321}">
                <p14:modId xmlns:p14="http://schemas.microsoft.com/office/powerpoint/2010/main" val="3038841735"/>
              </p:ext>
            </p:extLst>
          </p:nvPr>
        </p:nvGraphicFramePr>
        <p:xfrm>
          <a:off x="270327" y="1864815"/>
          <a:ext cx="5803900" cy="1403350"/>
        </p:xfrm>
        <a:graphic>
          <a:graphicData uri="http://schemas.openxmlformats.org/drawingml/2006/table">
            <a:tbl>
              <a:tblPr>
                <a:tableStyleId>{5C22544A-7EE6-4342-B048-85BDC9FD1C3A}</a:tableStyleId>
              </a:tblPr>
              <a:tblGrid>
                <a:gridCol w="1473200">
                  <a:extLst>
                    <a:ext uri="{9D8B030D-6E8A-4147-A177-3AD203B41FA5}">
                      <a16:colId xmlns:a16="http://schemas.microsoft.com/office/drawing/2014/main" val="2856275654"/>
                    </a:ext>
                  </a:extLst>
                </a:gridCol>
                <a:gridCol w="4330700">
                  <a:extLst>
                    <a:ext uri="{9D8B030D-6E8A-4147-A177-3AD203B41FA5}">
                      <a16:colId xmlns:a16="http://schemas.microsoft.com/office/drawing/2014/main" val="3725854624"/>
                    </a:ext>
                  </a:extLst>
                </a:gridCol>
              </a:tblGrid>
              <a:tr h="0">
                <a:tc>
                  <a:txBody>
                    <a:bodyPr/>
                    <a:lstStyle/>
                    <a:p>
                      <a:pPr algn="ctr" fontAlgn="ctr"/>
                      <a:r>
                        <a:rPr lang="en-US" sz="1800" b="1" u="none" strike="noStrike" dirty="0">
                          <a:effectLst/>
                          <a:latin typeface="Calibri" panose="020F0502020204030204" pitchFamily="34" charset="0"/>
                          <a:ea typeface="Calibri" panose="020F0502020204030204" pitchFamily="34" charset="0"/>
                          <a:cs typeface="Calibri" panose="020F0502020204030204" pitchFamily="34" charset="0"/>
                        </a:rPr>
                        <a:t>Type</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latin typeface="Calibri" panose="020F0502020204030204" pitchFamily="34" charset="0"/>
                          <a:ea typeface="Calibri" panose="020F0502020204030204" pitchFamily="34" charset="0"/>
                          <a:cs typeface="Calibri" panose="020F0502020204030204" pitchFamily="34" charset="0"/>
                        </a:rPr>
                        <a:t>Description</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3887870"/>
                  </a:ext>
                </a:extLst>
              </a:tr>
              <a:tr h="184150">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ATA</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Atypical Angina</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9772492"/>
                  </a:ext>
                </a:extLst>
              </a:tr>
              <a:tr h="184150">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NAP</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Non-Anginal Pain</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6656428"/>
                  </a:ext>
                </a:extLst>
              </a:tr>
              <a:tr h="184150">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ASY</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Asymptomatic</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800954"/>
                  </a:ext>
                </a:extLst>
              </a:tr>
              <a:tr h="184150">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TA</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Typical Angina</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6480213"/>
                  </a:ext>
                </a:extLst>
              </a:tr>
            </a:tbl>
          </a:graphicData>
        </a:graphic>
      </p:graphicFrame>
      <p:graphicFrame>
        <p:nvGraphicFramePr>
          <p:cNvPr id="5" name="Table 4">
            <a:extLst>
              <a:ext uri="{FF2B5EF4-FFF2-40B4-BE49-F238E27FC236}">
                <a16:creationId xmlns:a16="http://schemas.microsoft.com/office/drawing/2014/main" id="{8D713DEA-3889-95EB-13CA-E446EBB40E73}"/>
              </a:ext>
            </a:extLst>
          </p:cNvPr>
          <p:cNvGraphicFramePr>
            <a:graphicFrameLocks noGrp="1"/>
          </p:cNvGraphicFramePr>
          <p:nvPr>
            <p:extLst>
              <p:ext uri="{D42A27DB-BD31-4B8C-83A1-F6EECF244321}">
                <p14:modId xmlns:p14="http://schemas.microsoft.com/office/powerpoint/2010/main" val="1206016997"/>
              </p:ext>
            </p:extLst>
          </p:nvPr>
        </p:nvGraphicFramePr>
        <p:xfrm>
          <a:off x="141513" y="4212318"/>
          <a:ext cx="8255000" cy="2463800"/>
        </p:xfrm>
        <a:graphic>
          <a:graphicData uri="http://schemas.openxmlformats.org/drawingml/2006/table">
            <a:tbl>
              <a:tblPr>
                <a:tableStyleId>{5C22544A-7EE6-4342-B048-85BDC9FD1C3A}</a:tableStyleId>
              </a:tblPr>
              <a:tblGrid>
                <a:gridCol w="1473200">
                  <a:extLst>
                    <a:ext uri="{9D8B030D-6E8A-4147-A177-3AD203B41FA5}">
                      <a16:colId xmlns:a16="http://schemas.microsoft.com/office/drawing/2014/main" val="2937607923"/>
                    </a:ext>
                  </a:extLst>
                </a:gridCol>
                <a:gridCol w="4330700">
                  <a:extLst>
                    <a:ext uri="{9D8B030D-6E8A-4147-A177-3AD203B41FA5}">
                      <a16:colId xmlns:a16="http://schemas.microsoft.com/office/drawing/2014/main" val="1239868097"/>
                    </a:ext>
                  </a:extLst>
                </a:gridCol>
                <a:gridCol w="2451100">
                  <a:extLst>
                    <a:ext uri="{9D8B030D-6E8A-4147-A177-3AD203B41FA5}">
                      <a16:colId xmlns:a16="http://schemas.microsoft.com/office/drawing/2014/main" val="4145081725"/>
                    </a:ext>
                  </a:extLst>
                </a:gridCol>
              </a:tblGrid>
              <a:tr h="559707">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Age Group</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Characteristics</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u="none" strike="noStrike">
                          <a:effectLst/>
                          <a:latin typeface="Calibri" panose="020F0502020204030204" pitchFamily="34" charset="0"/>
                          <a:ea typeface="Calibri" panose="020F0502020204030204" pitchFamily="34" charset="0"/>
                          <a:cs typeface="Calibri" panose="020F0502020204030204" pitchFamily="34" charset="0"/>
                        </a:rPr>
                        <a:t>Chest Pain Type Distribution</a:t>
                      </a:r>
                      <a:endParaRPr lang="en-US" sz="20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3855734"/>
                  </a:ext>
                </a:extLst>
              </a:tr>
              <a:tr h="184150">
                <a:tc>
                  <a:txBody>
                    <a:bodyPr/>
                    <a:lstStyle/>
                    <a:p>
                      <a:pPr algn="ctr" fontAlgn="ctr"/>
                      <a:r>
                        <a:rPr lang="en-US" sz="2000" b="0" u="none" strike="noStrike" dirty="0">
                          <a:effectLst/>
                          <a:latin typeface="Calibri" panose="020F0502020204030204" pitchFamily="34" charset="0"/>
                          <a:ea typeface="Calibri" panose="020F0502020204030204" pitchFamily="34" charset="0"/>
                          <a:cs typeface="Calibri" panose="020F0502020204030204" pitchFamily="34" charset="0"/>
                        </a:rPr>
                        <a:t>Age &lt; 30</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u="none" strike="noStrike" dirty="0">
                          <a:effectLst/>
                          <a:latin typeface="Calibri" panose="020F0502020204030204" pitchFamily="34" charset="0"/>
                          <a:ea typeface="Calibri" panose="020F0502020204030204" pitchFamily="34" charset="0"/>
                          <a:cs typeface="Calibri" panose="020F0502020204030204" pitchFamily="34" charset="0"/>
                        </a:rPr>
                        <a:t>Higher likelihood of less severe pain types.</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u="none" strike="noStrike" dirty="0">
                          <a:effectLst/>
                          <a:latin typeface="Calibri" panose="020F0502020204030204" pitchFamily="34" charset="0"/>
                          <a:ea typeface="Calibri" panose="020F0502020204030204" pitchFamily="34" charset="0"/>
                          <a:cs typeface="Calibri" panose="020F0502020204030204" pitchFamily="34" charset="0"/>
                        </a:rPr>
                        <a:t>ATA (70%), NAP (30%)</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8095697"/>
                  </a:ext>
                </a:extLst>
              </a:tr>
              <a:tr h="184150">
                <a:tc>
                  <a:txBody>
                    <a:bodyPr/>
                    <a:lstStyle/>
                    <a:p>
                      <a:pPr algn="ctr" fontAlgn="ctr"/>
                      <a:r>
                        <a:rPr lang="en-US" sz="2000" b="0" u="none" strike="noStrike">
                          <a:effectLst/>
                          <a:latin typeface="Calibri" panose="020F0502020204030204" pitchFamily="34" charset="0"/>
                          <a:ea typeface="Calibri" panose="020F0502020204030204" pitchFamily="34" charset="0"/>
                          <a:cs typeface="Calibri" panose="020F0502020204030204" pitchFamily="34" charset="0"/>
                        </a:rPr>
                        <a:t>Age 30–59</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u="none" strike="noStrike" dirty="0">
                          <a:effectLst/>
                          <a:latin typeface="Calibri" panose="020F0502020204030204" pitchFamily="34" charset="0"/>
                          <a:ea typeface="Calibri" panose="020F0502020204030204" pitchFamily="34" charset="0"/>
                          <a:cs typeface="Calibri" panose="020F0502020204030204" pitchFamily="34" charset="0"/>
                        </a:rPr>
                        <a:t>Greater diversity in chest pain types as risks increase.</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l-PL" sz="2000" b="0" u="none" strike="noStrike" dirty="0">
                          <a:effectLst/>
                          <a:latin typeface="Calibri" panose="020F0502020204030204" pitchFamily="34" charset="0"/>
                          <a:ea typeface="Calibri" panose="020F0502020204030204" pitchFamily="34" charset="0"/>
                          <a:cs typeface="Calibri" panose="020F0502020204030204" pitchFamily="34" charset="0"/>
                        </a:rPr>
                        <a:t>ATA (50%), NAP (30%), ASY (20%)</a:t>
                      </a:r>
                      <a:endParaRPr lang="pl-PL"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590105"/>
                  </a:ext>
                </a:extLst>
              </a:tr>
              <a:tr h="368300">
                <a:tc>
                  <a:txBody>
                    <a:bodyPr/>
                    <a:lstStyle/>
                    <a:p>
                      <a:pPr algn="ctr" fontAlgn="ctr"/>
                      <a:r>
                        <a:rPr lang="en-US" sz="2000" b="0" u="none" strike="noStrike">
                          <a:effectLst/>
                          <a:latin typeface="Calibri" panose="020F0502020204030204" pitchFamily="34" charset="0"/>
                          <a:ea typeface="Calibri" panose="020F0502020204030204" pitchFamily="34" charset="0"/>
                          <a:cs typeface="Calibri" panose="020F0502020204030204" pitchFamily="34" charset="0"/>
                        </a:rPr>
                        <a:t>Age ≥ 60</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0" u="none" strike="noStrike" dirty="0">
                          <a:effectLst/>
                          <a:latin typeface="Calibri" panose="020F0502020204030204" pitchFamily="34" charset="0"/>
                          <a:ea typeface="Calibri" panose="020F0502020204030204" pitchFamily="34" charset="0"/>
                          <a:cs typeface="Calibri" panose="020F0502020204030204" pitchFamily="34" charset="0"/>
                        </a:rPr>
                        <a:t>Older adults may experience more severe and varied conditions.</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pl-PL" sz="2000" b="0" u="none" strike="noStrike" dirty="0">
                          <a:effectLst/>
                          <a:latin typeface="Calibri" panose="020F0502020204030204" pitchFamily="34" charset="0"/>
                          <a:ea typeface="Calibri" panose="020F0502020204030204" pitchFamily="34" charset="0"/>
                          <a:cs typeface="Calibri" panose="020F0502020204030204" pitchFamily="34" charset="0"/>
                        </a:rPr>
                        <a:t>ATA (40%), NAP (20%), ASY (20%), TA (20%)</a:t>
                      </a:r>
                      <a:endParaRPr lang="pl-PL"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302569"/>
                  </a:ext>
                </a:extLst>
              </a:tr>
            </a:tbl>
          </a:graphicData>
        </a:graphic>
      </p:graphicFrame>
      <p:pic>
        <p:nvPicPr>
          <p:cNvPr id="7" name="Picture 6">
            <a:extLst>
              <a:ext uri="{FF2B5EF4-FFF2-40B4-BE49-F238E27FC236}">
                <a16:creationId xmlns:a16="http://schemas.microsoft.com/office/drawing/2014/main" id="{99DBB684-42E1-D50B-1460-70FABFB93542}"/>
              </a:ext>
            </a:extLst>
          </p:cNvPr>
          <p:cNvPicPr>
            <a:picLocks noChangeAspect="1"/>
          </p:cNvPicPr>
          <p:nvPr/>
        </p:nvPicPr>
        <p:blipFill>
          <a:blip r:embed="rId2"/>
          <a:stretch>
            <a:fillRect/>
          </a:stretch>
        </p:blipFill>
        <p:spPr>
          <a:xfrm>
            <a:off x="6692898" y="1773573"/>
            <a:ext cx="5063673" cy="2189308"/>
          </a:xfrm>
          <a:prstGeom prst="rect">
            <a:avLst/>
          </a:prstGeom>
        </p:spPr>
      </p:pic>
    </p:spTree>
    <p:extLst>
      <p:ext uri="{BB962C8B-B14F-4D97-AF65-F5344CB8AC3E}">
        <p14:creationId xmlns:p14="http://schemas.microsoft.com/office/powerpoint/2010/main" val="60599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E55DCC-324E-6B02-1E3E-475C20019C4F}"/>
              </a:ext>
            </a:extLst>
          </p:cNvPr>
          <p:cNvSpPr>
            <a:spLocks noGrp="1"/>
          </p:cNvSpPr>
          <p:nvPr>
            <p:ph idx="1"/>
          </p:nvPr>
        </p:nvSpPr>
        <p:spPr>
          <a:xfrm>
            <a:off x="152399" y="127454"/>
            <a:ext cx="11941629" cy="6512832"/>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BMI and Obesity Analysis in Dataset</a:t>
            </a:r>
          </a:p>
          <a:p>
            <a:r>
              <a:rPr lang="en-US" sz="2000" b="1" dirty="0">
                <a:latin typeface="Calibri" panose="020F0502020204030204" pitchFamily="34" charset="0"/>
                <a:ea typeface="Calibri" panose="020F0502020204030204" pitchFamily="34" charset="0"/>
                <a:cs typeface="Calibri" panose="020F0502020204030204" pitchFamily="34" charset="0"/>
              </a:rPr>
              <a:t>Objective</a:t>
            </a:r>
            <a:r>
              <a:rPr lang="en-US" sz="2000" dirty="0">
                <a:latin typeface="Calibri" panose="020F0502020204030204" pitchFamily="34" charset="0"/>
                <a:ea typeface="Calibri" panose="020F0502020204030204" pitchFamily="34" charset="0"/>
                <a:cs typeface="Calibri" panose="020F0502020204030204" pitchFamily="34" charset="0"/>
              </a:rPr>
              <a:t>: Simulate realistic BMI values and classify individuals into obesity categories based on age.</a:t>
            </a:r>
          </a:p>
          <a:p>
            <a:r>
              <a:rPr lang="en-US" sz="2000" b="1" dirty="0">
                <a:latin typeface="Calibri" panose="020F0502020204030204" pitchFamily="34" charset="0"/>
                <a:ea typeface="Calibri" panose="020F0502020204030204" pitchFamily="34" charset="0"/>
                <a:cs typeface="Calibri" panose="020F0502020204030204" pitchFamily="34" charset="0"/>
              </a:rPr>
              <a:t>Dataset Context</a:t>
            </a:r>
            <a:r>
              <a:rPr lang="en-US" sz="2000" dirty="0">
                <a:latin typeface="Calibri" panose="020F0502020204030204" pitchFamily="34" charset="0"/>
                <a:ea typeface="Calibri" panose="020F0502020204030204" pitchFamily="34" charset="0"/>
                <a:cs typeface="Calibri" panose="020F0502020204030204" pitchFamily="34" charset="0"/>
              </a:rPr>
              <a:t>: Leveraging a health dataset to examine Body Mass Index (BMI) and its implications on health.</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graphicFrame>
        <p:nvGraphicFramePr>
          <p:cNvPr id="5" name="Table 4">
            <a:extLst>
              <a:ext uri="{FF2B5EF4-FFF2-40B4-BE49-F238E27FC236}">
                <a16:creationId xmlns:a16="http://schemas.microsoft.com/office/drawing/2014/main" id="{B80B344C-9C66-6B68-B8BF-82C34EA9019C}"/>
              </a:ext>
            </a:extLst>
          </p:cNvPr>
          <p:cNvGraphicFramePr>
            <a:graphicFrameLocks noGrp="1"/>
          </p:cNvGraphicFramePr>
          <p:nvPr>
            <p:extLst>
              <p:ext uri="{D42A27DB-BD31-4B8C-83A1-F6EECF244321}">
                <p14:modId xmlns:p14="http://schemas.microsoft.com/office/powerpoint/2010/main" val="2172398759"/>
              </p:ext>
            </p:extLst>
          </p:nvPr>
        </p:nvGraphicFramePr>
        <p:xfrm>
          <a:off x="152399" y="1520915"/>
          <a:ext cx="7119259" cy="2226310"/>
        </p:xfrm>
        <a:graphic>
          <a:graphicData uri="http://schemas.openxmlformats.org/drawingml/2006/table">
            <a:tbl>
              <a:tblPr>
                <a:tableStyleId>{5C22544A-7EE6-4342-B048-85BDC9FD1C3A}</a:tableStyleId>
              </a:tblPr>
              <a:tblGrid>
                <a:gridCol w="862447">
                  <a:extLst>
                    <a:ext uri="{9D8B030D-6E8A-4147-A177-3AD203B41FA5}">
                      <a16:colId xmlns:a16="http://schemas.microsoft.com/office/drawing/2014/main" val="1332665689"/>
                    </a:ext>
                  </a:extLst>
                </a:gridCol>
                <a:gridCol w="3426526">
                  <a:extLst>
                    <a:ext uri="{9D8B030D-6E8A-4147-A177-3AD203B41FA5}">
                      <a16:colId xmlns:a16="http://schemas.microsoft.com/office/drawing/2014/main" val="113304395"/>
                    </a:ext>
                  </a:extLst>
                </a:gridCol>
                <a:gridCol w="846462">
                  <a:extLst>
                    <a:ext uri="{9D8B030D-6E8A-4147-A177-3AD203B41FA5}">
                      <a16:colId xmlns:a16="http://schemas.microsoft.com/office/drawing/2014/main" val="3337195765"/>
                    </a:ext>
                  </a:extLst>
                </a:gridCol>
                <a:gridCol w="1983824">
                  <a:extLst>
                    <a:ext uri="{9D8B030D-6E8A-4147-A177-3AD203B41FA5}">
                      <a16:colId xmlns:a16="http://schemas.microsoft.com/office/drawing/2014/main" val="1314496770"/>
                    </a:ext>
                  </a:extLst>
                </a:gridCol>
              </a:tblGrid>
              <a:tr h="368300">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Age Group</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Characteristics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BMI Mean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BMI Standard Deviation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5592744"/>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Age &lt; 20</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Lower BMI reflecting adolescent growth.</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21</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2</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3465920"/>
                  </a:ext>
                </a:extLst>
              </a:tr>
              <a:tr h="84727">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Age 20–29</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Leaner adults, active lifestyle.</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23</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3</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4020772"/>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Age 30–59</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Middle-aged adults with increased BMI.</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27</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4</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5946183"/>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Age ≥ 60</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Older adults with shifting body composition.</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26</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3.5</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5935130"/>
                  </a:ext>
                </a:extLst>
              </a:tr>
            </a:tbl>
          </a:graphicData>
        </a:graphic>
      </p:graphicFrame>
      <p:graphicFrame>
        <p:nvGraphicFramePr>
          <p:cNvPr id="6" name="Table 5">
            <a:extLst>
              <a:ext uri="{FF2B5EF4-FFF2-40B4-BE49-F238E27FC236}">
                <a16:creationId xmlns:a16="http://schemas.microsoft.com/office/drawing/2014/main" id="{741AC92D-D38D-CA61-7907-B2ED95F2037D}"/>
              </a:ext>
            </a:extLst>
          </p:cNvPr>
          <p:cNvGraphicFramePr>
            <a:graphicFrameLocks noGrp="1"/>
          </p:cNvGraphicFramePr>
          <p:nvPr>
            <p:extLst>
              <p:ext uri="{D42A27DB-BD31-4B8C-83A1-F6EECF244321}">
                <p14:modId xmlns:p14="http://schemas.microsoft.com/office/powerpoint/2010/main" val="4179686908"/>
              </p:ext>
            </p:extLst>
          </p:nvPr>
        </p:nvGraphicFramePr>
        <p:xfrm>
          <a:off x="7613650" y="1792060"/>
          <a:ext cx="3892550" cy="842010"/>
        </p:xfrm>
        <a:graphic>
          <a:graphicData uri="http://schemas.openxmlformats.org/drawingml/2006/table">
            <a:tbl>
              <a:tblPr>
                <a:tableStyleId>{5C22544A-7EE6-4342-B048-85BDC9FD1C3A}</a:tableStyleId>
              </a:tblPr>
              <a:tblGrid>
                <a:gridCol w="988043">
                  <a:extLst>
                    <a:ext uri="{9D8B030D-6E8A-4147-A177-3AD203B41FA5}">
                      <a16:colId xmlns:a16="http://schemas.microsoft.com/office/drawing/2014/main" val="3505654876"/>
                    </a:ext>
                  </a:extLst>
                </a:gridCol>
                <a:gridCol w="2904507">
                  <a:extLst>
                    <a:ext uri="{9D8B030D-6E8A-4147-A177-3AD203B41FA5}">
                      <a16:colId xmlns:a16="http://schemas.microsoft.com/office/drawing/2014/main" val="3850519300"/>
                    </a:ext>
                  </a:extLst>
                </a:gridCol>
              </a:tblGrid>
              <a:tr h="189140">
                <a:tc>
                  <a:txBody>
                    <a:bodyPr/>
                    <a:lstStyle/>
                    <a:p>
                      <a:pPr algn="ctr" fontAlgn="ctr"/>
                      <a:r>
                        <a:rPr lang="en-US" sz="1800" b="1" u="none" strike="noStrike" dirty="0">
                          <a:effectLst/>
                          <a:latin typeface="Calibri" panose="020F0502020204030204" pitchFamily="34" charset="0"/>
                          <a:ea typeface="Calibri" panose="020F0502020204030204" pitchFamily="34" charset="0"/>
                          <a:cs typeface="Calibri" panose="020F0502020204030204" pitchFamily="34" charset="0"/>
                        </a:rPr>
                        <a:t>Range</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dirty="0">
                          <a:effectLst/>
                          <a:latin typeface="Calibri" panose="020F0502020204030204" pitchFamily="34" charset="0"/>
                          <a:ea typeface="Calibri" panose="020F0502020204030204" pitchFamily="34" charset="0"/>
                          <a:cs typeface="Calibri" panose="020F0502020204030204" pitchFamily="34" charset="0"/>
                        </a:rPr>
                        <a:t>Category</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2956698"/>
                  </a:ext>
                </a:extLst>
              </a:tr>
              <a:tr h="184150">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&lt; 18.5</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Underweight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1436110"/>
                  </a:ext>
                </a:extLst>
              </a:tr>
              <a:tr h="184150">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18.5–24.9</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dirty="0">
                          <a:effectLst/>
                          <a:latin typeface="Calibri" panose="020F0502020204030204" pitchFamily="34" charset="0"/>
                          <a:ea typeface="Calibri" panose="020F0502020204030204" pitchFamily="34" charset="0"/>
                          <a:cs typeface="Calibri" panose="020F0502020204030204" pitchFamily="34" charset="0"/>
                        </a:rPr>
                        <a:t>Normal Weight</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5835725"/>
                  </a:ext>
                </a:extLst>
              </a:tr>
            </a:tbl>
          </a:graphicData>
        </a:graphic>
      </p:graphicFrame>
      <p:pic>
        <p:nvPicPr>
          <p:cNvPr id="8" name="Picture 7">
            <a:extLst>
              <a:ext uri="{FF2B5EF4-FFF2-40B4-BE49-F238E27FC236}">
                <a16:creationId xmlns:a16="http://schemas.microsoft.com/office/drawing/2014/main" id="{1EA3C844-A58B-BE8C-31F6-02E3F97A38C6}"/>
              </a:ext>
            </a:extLst>
          </p:cNvPr>
          <p:cNvPicPr>
            <a:picLocks noChangeAspect="1"/>
          </p:cNvPicPr>
          <p:nvPr/>
        </p:nvPicPr>
        <p:blipFill>
          <a:blip r:embed="rId2"/>
          <a:stretch>
            <a:fillRect/>
          </a:stretch>
        </p:blipFill>
        <p:spPr>
          <a:xfrm>
            <a:off x="152399" y="3901939"/>
            <a:ext cx="6291944" cy="2828607"/>
          </a:xfrm>
          <a:prstGeom prst="rect">
            <a:avLst/>
          </a:prstGeom>
        </p:spPr>
      </p:pic>
      <p:pic>
        <p:nvPicPr>
          <p:cNvPr id="10" name="Picture 9">
            <a:extLst>
              <a:ext uri="{FF2B5EF4-FFF2-40B4-BE49-F238E27FC236}">
                <a16:creationId xmlns:a16="http://schemas.microsoft.com/office/drawing/2014/main" id="{A92A84DE-78D5-931F-A964-03B08456C963}"/>
              </a:ext>
            </a:extLst>
          </p:cNvPr>
          <p:cNvPicPr>
            <a:picLocks noChangeAspect="1"/>
          </p:cNvPicPr>
          <p:nvPr/>
        </p:nvPicPr>
        <p:blipFill>
          <a:blip r:embed="rId3"/>
          <a:stretch>
            <a:fillRect/>
          </a:stretch>
        </p:blipFill>
        <p:spPr>
          <a:xfrm>
            <a:off x="6596742" y="3901939"/>
            <a:ext cx="5290458" cy="2828607"/>
          </a:xfrm>
          <a:prstGeom prst="rect">
            <a:avLst/>
          </a:prstGeom>
        </p:spPr>
      </p:pic>
    </p:spTree>
    <p:extLst>
      <p:ext uri="{BB962C8B-B14F-4D97-AF65-F5344CB8AC3E}">
        <p14:creationId xmlns:p14="http://schemas.microsoft.com/office/powerpoint/2010/main" val="3819072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83073-D47E-9474-6257-C96FD8003D3B}"/>
              </a:ext>
            </a:extLst>
          </p:cNvPr>
          <p:cNvSpPr>
            <a:spLocks noGrp="1"/>
          </p:cNvSpPr>
          <p:nvPr>
            <p:ph idx="1"/>
          </p:nvPr>
        </p:nvSpPr>
        <p:spPr>
          <a:xfrm>
            <a:off x="97971" y="170996"/>
            <a:ext cx="11974285" cy="6534604"/>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Comorbidities Analysis in Dataset</a:t>
            </a:r>
          </a:p>
          <a:p>
            <a:pPr>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Objective:</a:t>
            </a:r>
            <a:r>
              <a:rPr lang="en-US" sz="2000" dirty="0">
                <a:latin typeface="Calibri" panose="020F0502020204030204" pitchFamily="34" charset="0"/>
                <a:ea typeface="Calibri" panose="020F0502020204030204" pitchFamily="34" charset="0"/>
                <a:cs typeface="Calibri" panose="020F0502020204030204" pitchFamily="34" charset="0"/>
              </a:rPr>
              <a:t> Assign realistic comorbidities to individuals based on their age.</a:t>
            </a:r>
          </a:p>
          <a:p>
            <a:pPr>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Dataset Context:</a:t>
            </a:r>
            <a:r>
              <a:rPr lang="en-US" sz="2000" dirty="0">
                <a:latin typeface="Calibri" panose="020F0502020204030204" pitchFamily="34" charset="0"/>
                <a:ea typeface="Calibri" panose="020F0502020204030204" pitchFamily="34" charset="0"/>
                <a:cs typeface="Calibri" panose="020F0502020204030204" pitchFamily="34" charset="0"/>
              </a:rPr>
              <a:t> Understanding the prevalence of different comorbidities in various age groups.</a:t>
            </a:r>
          </a:p>
          <a:p>
            <a:pPr marL="0" indent="0">
              <a:buNone/>
            </a:pPr>
            <a:endParaRPr lang="en-US" sz="2400" b="1" u="sng"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18668B68-A16F-A053-176E-49B30A46EED6}"/>
              </a:ext>
            </a:extLst>
          </p:cNvPr>
          <p:cNvGraphicFramePr>
            <a:graphicFrameLocks noGrp="1"/>
          </p:cNvGraphicFramePr>
          <p:nvPr>
            <p:extLst>
              <p:ext uri="{D42A27DB-BD31-4B8C-83A1-F6EECF244321}">
                <p14:modId xmlns:p14="http://schemas.microsoft.com/office/powerpoint/2010/main" val="1829593670"/>
              </p:ext>
            </p:extLst>
          </p:nvPr>
        </p:nvGraphicFramePr>
        <p:xfrm>
          <a:off x="250371" y="1553256"/>
          <a:ext cx="11277602" cy="1668010"/>
        </p:xfrm>
        <a:graphic>
          <a:graphicData uri="http://schemas.openxmlformats.org/drawingml/2006/table">
            <a:tbl>
              <a:tblPr>
                <a:tableStyleId>{5C22544A-7EE6-4342-B048-85BDC9FD1C3A}</a:tableStyleId>
              </a:tblPr>
              <a:tblGrid>
                <a:gridCol w="1099329">
                  <a:extLst>
                    <a:ext uri="{9D8B030D-6E8A-4147-A177-3AD203B41FA5}">
                      <a16:colId xmlns:a16="http://schemas.microsoft.com/office/drawing/2014/main" val="1381338828"/>
                    </a:ext>
                  </a:extLst>
                </a:gridCol>
                <a:gridCol w="2199043">
                  <a:extLst>
                    <a:ext uri="{9D8B030D-6E8A-4147-A177-3AD203B41FA5}">
                      <a16:colId xmlns:a16="http://schemas.microsoft.com/office/drawing/2014/main" val="3784141494"/>
                    </a:ext>
                  </a:extLst>
                </a:gridCol>
                <a:gridCol w="2242457">
                  <a:extLst>
                    <a:ext uri="{9D8B030D-6E8A-4147-A177-3AD203B41FA5}">
                      <a16:colId xmlns:a16="http://schemas.microsoft.com/office/drawing/2014/main" val="3437010073"/>
                    </a:ext>
                  </a:extLst>
                </a:gridCol>
                <a:gridCol w="1110343">
                  <a:extLst>
                    <a:ext uri="{9D8B030D-6E8A-4147-A177-3AD203B41FA5}">
                      <a16:colId xmlns:a16="http://schemas.microsoft.com/office/drawing/2014/main" val="2780533114"/>
                    </a:ext>
                  </a:extLst>
                </a:gridCol>
                <a:gridCol w="1328057">
                  <a:extLst>
                    <a:ext uri="{9D8B030D-6E8A-4147-A177-3AD203B41FA5}">
                      <a16:colId xmlns:a16="http://schemas.microsoft.com/office/drawing/2014/main" val="1107755127"/>
                    </a:ext>
                  </a:extLst>
                </a:gridCol>
                <a:gridCol w="1023899">
                  <a:extLst>
                    <a:ext uri="{9D8B030D-6E8A-4147-A177-3AD203B41FA5}">
                      <a16:colId xmlns:a16="http://schemas.microsoft.com/office/drawing/2014/main" val="1849132547"/>
                    </a:ext>
                  </a:extLst>
                </a:gridCol>
                <a:gridCol w="805543">
                  <a:extLst>
                    <a:ext uri="{9D8B030D-6E8A-4147-A177-3AD203B41FA5}">
                      <a16:colId xmlns:a16="http://schemas.microsoft.com/office/drawing/2014/main" val="1155831018"/>
                    </a:ext>
                  </a:extLst>
                </a:gridCol>
                <a:gridCol w="682342">
                  <a:extLst>
                    <a:ext uri="{9D8B030D-6E8A-4147-A177-3AD203B41FA5}">
                      <a16:colId xmlns:a16="http://schemas.microsoft.com/office/drawing/2014/main" val="357554637"/>
                    </a:ext>
                  </a:extLst>
                </a:gridCol>
                <a:gridCol w="786589">
                  <a:extLst>
                    <a:ext uri="{9D8B030D-6E8A-4147-A177-3AD203B41FA5}">
                      <a16:colId xmlns:a16="http://schemas.microsoft.com/office/drawing/2014/main" val="3459650787"/>
                    </a:ext>
                  </a:extLst>
                </a:gridCol>
              </a:tblGrid>
              <a:tr h="229280">
                <a:tc>
                  <a:txBody>
                    <a:bodyPr/>
                    <a:lstStyle/>
                    <a:p>
                      <a:pPr algn="ctr" fontAlgn="ctr"/>
                      <a:r>
                        <a:rPr lang="en-US" sz="1800" b="1" u="none" strike="noStrike">
                          <a:effectLst/>
                          <a:latin typeface="Calibri" panose="020F0502020204030204" pitchFamily="34" charset="0"/>
                          <a:ea typeface="Calibri" panose="020F0502020204030204" pitchFamily="34" charset="0"/>
                          <a:cs typeface="Calibri" panose="020F0502020204030204" pitchFamily="34" charset="0"/>
                        </a:rPr>
                        <a:t>Age Group</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ea typeface="Calibri" panose="020F0502020204030204" pitchFamily="34" charset="0"/>
                          <a:cs typeface="Calibri" panose="020F0502020204030204" pitchFamily="34" charset="0"/>
                        </a:rPr>
                        <a:t>Asthma</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ea typeface="Calibri" panose="020F0502020204030204" pitchFamily="34" charset="0"/>
                          <a:cs typeface="Calibri" panose="020F0502020204030204" pitchFamily="34" charset="0"/>
                        </a:rPr>
                        <a:t>Anemia Problems</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ea typeface="Calibri" panose="020F0502020204030204" pitchFamily="34" charset="0"/>
                          <a:cs typeface="Calibri" panose="020F0502020204030204" pitchFamily="34" charset="0"/>
                        </a:rPr>
                        <a:t>Arthritis</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ea typeface="Calibri" panose="020F0502020204030204" pitchFamily="34" charset="0"/>
                          <a:cs typeface="Calibri" panose="020F0502020204030204" pitchFamily="34" charset="0"/>
                        </a:rPr>
                        <a:t>Depression</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ea typeface="Calibri" panose="020F0502020204030204" pitchFamily="34" charset="0"/>
                          <a:cs typeface="Calibri" panose="020F0502020204030204" pitchFamily="34" charset="0"/>
                        </a:rPr>
                        <a:t>Thyroid Problems</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ea typeface="Calibri" panose="020F0502020204030204" pitchFamily="34" charset="0"/>
                          <a:cs typeface="Calibri" panose="020F0502020204030204" pitchFamily="34" charset="0"/>
                        </a:rPr>
                        <a:t>Cancer</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ea typeface="Calibri" panose="020F0502020204030204" pitchFamily="34" charset="0"/>
                          <a:cs typeface="Calibri" panose="020F0502020204030204" pitchFamily="34" charset="0"/>
                        </a:rPr>
                        <a:t>Other</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1" u="none" strike="noStrike">
                          <a:effectLst/>
                          <a:latin typeface="Calibri" panose="020F0502020204030204" pitchFamily="34" charset="0"/>
                          <a:ea typeface="Calibri" panose="020F0502020204030204" pitchFamily="34" charset="0"/>
                          <a:cs typeface="Calibri" panose="020F0502020204030204" pitchFamily="34" charset="0"/>
                        </a:rPr>
                        <a:t>No Info</a:t>
                      </a:r>
                      <a:endPar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4488765"/>
                  </a:ext>
                </a:extLst>
              </a:tr>
              <a:tr h="229280">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Age &lt; 20</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10%</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20%</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30%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40%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5933485"/>
                  </a:ext>
                </a:extLst>
              </a:tr>
              <a:tr h="229280">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Age 20–39</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20%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10%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20%</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50%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6483128"/>
                  </a:ext>
                </a:extLst>
              </a:tr>
              <a:tr h="229280">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Age 40–59</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10%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40%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20%</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20%</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10%</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6034871"/>
                  </a:ext>
                </a:extLst>
              </a:tr>
              <a:tr h="229280">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Age ≥ 60</a:t>
                      </a:r>
                      <a:endParaRPr lang="en-US" sz="18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20%</a:t>
                      </a:r>
                      <a:endParaRPr lang="en-US" sz="18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50%</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u="none" strike="noStrike">
                          <a:effectLst/>
                          <a:latin typeface="Calibri" panose="020F0502020204030204" pitchFamily="34" charset="0"/>
                          <a:ea typeface="Calibri" panose="020F0502020204030204" pitchFamily="34" charset="0"/>
                          <a:cs typeface="Calibri" panose="020F0502020204030204" pitchFamily="34" charset="0"/>
                        </a:rPr>
                        <a:t>30%</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8" marR="4418" marT="44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2372273"/>
                  </a:ext>
                </a:extLst>
              </a:tr>
            </a:tbl>
          </a:graphicData>
        </a:graphic>
      </p:graphicFrame>
      <p:pic>
        <p:nvPicPr>
          <p:cNvPr id="6" name="Picture 5">
            <a:extLst>
              <a:ext uri="{FF2B5EF4-FFF2-40B4-BE49-F238E27FC236}">
                <a16:creationId xmlns:a16="http://schemas.microsoft.com/office/drawing/2014/main" id="{1D4B6FA3-FA68-E543-2A54-5BC7441DA940}"/>
              </a:ext>
            </a:extLst>
          </p:cNvPr>
          <p:cNvPicPr>
            <a:picLocks noChangeAspect="1"/>
          </p:cNvPicPr>
          <p:nvPr/>
        </p:nvPicPr>
        <p:blipFill>
          <a:blip r:embed="rId2"/>
          <a:stretch>
            <a:fillRect/>
          </a:stretch>
        </p:blipFill>
        <p:spPr>
          <a:xfrm>
            <a:off x="250372" y="3267302"/>
            <a:ext cx="11132124" cy="3419702"/>
          </a:xfrm>
          <a:prstGeom prst="rect">
            <a:avLst/>
          </a:prstGeom>
        </p:spPr>
      </p:pic>
    </p:spTree>
    <p:extLst>
      <p:ext uri="{BB962C8B-B14F-4D97-AF65-F5344CB8AC3E}">
        <p14:creationId xmlns:p14="http://schemas.microsoft.com/office/powerpoint/2010/main" val="30427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CD68EE-0DC2-CB22-4CD9-E1E6153535EE}"/>
              </a:ext>
            </a:extLst>
          </p:cNvPr>
          <p:cNvSpPr>
            <a:spLocks noGrp="1"/>
          </p:cNvSpPr>
          <p:nvPr>
            <p:ph idx="1"/>
          </p:nvPr>
        </p:nvSpPr>
        <p:spPr>
          <a:xfrm>
            <a:off x="141513" y="160110"/>
            <a:ext cx="11843657" cy="6556375"/>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Previous Surgeries Assignment in Dataset</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Assign whether individuals have had previous surgeries based on age, with a specific probability distribution for those older than 10 years.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62811B57-452D-2564-4BBE-19A86098E4D8}"/>
              </a:ext>
            </a:extLst>
          </p:cNvPr>
          <p:cNvGraphicFramePr>
            <a:graphicFrameLocks noGrp="1"/>
          </p:cNvGraphicFramePr>
          <p:nvPr>
            <p:extLst>
              <p:ext uri="{D42A27DB-BD31-4B8C-83A1-F6EECF244321}">
                <p14:modId xmlns:p14="http://schemas.microsoft.com/office/powerpoint/2010/main" val="4286761275"/>
              </p:ext>
            </p:extLst>
          </p:nvPr>
        </p:nvGraphicFramePr>
        <p:xfrm>
          <a:off x="206830" y="1382486"/>
          <a:ext cx="11680370" cy="2944443"/>
        </p:xfrm>
        <a:graphic>
          <a:graphicData uri="http://schemas.openxmlformats.org/drawingml/2006/table">
            <a:tbl>
              <a:tblPr>
                <a:tableStyleId>{5C22544A-7EE6-4342-B048-85BDC9FD1C3A}</a:tableStyleId>
              </a:tblPr>
              <a:tblGrid>
                <a:gridCol w="1577325">
                  <a:extLst>
                    <a:ext uri="{9D8B030D-6E8A-4147-A177-3AD203B41FA5}">
                      <a16:colId xmlns:a16="http://schemas.microsoft.com/office/drawing/2014/main" val="1339988505"/>
                    </a:ext>
                  </a:extLst>
                </a:gridCol>
                <a:gridCol w="2461274">
                  <a:extLst>
                    <a:ext uri="{9D8B030D-6E8A-4147-A177-3AD203B41FA5}">
                      <a16:colId xmlns:a16="http://schemas.microsoft.com/office/drawing/2014/main" val="2059340433"/>
                    </a:ext>
                  </a:extLst>
                </a:gridCol>
                <a:gridCol w="3592285">
                  <a:extLst>
                    <a:ext uri="{9D8B030D-6E8A-4147-A177-3AD203B41FA5}">
                      <a16:colId xmlns:a16="http://schemas.microsoft.com/office/drawing/2014/main" val="1488000031"/>
                    </a:ext>
                  </a:extLst>
                </a:gridCol>
                <a:gridCol w="2567343">
                  <a:extLst>
                    <a:ext uri="{9D8B030D-6E8A-4147-A177-3AD203B41FA5}">
                      <a16:colId xmlns:a16="http://schemas.microsoft.com/office/drawing/2014/main" val="1546653487"/>
                    </a:ext>
                  </a:extLst>
                </a:gridCol>
                <a:gridCol w="1482143">
                  <a:extLst>
                    <a:ext uri="{9D8B030D-6E8A-4147-A177-3AD203B41FA5}">
                      <a16:colId xmlns:a16="http://schemas.microsoft.com/office/drawing/2014/main" val="4264727451"/>
                    </a:ext>
                  </a:extLst>
                </a:gridCol>
              </a:tblGrid>
              <a:tr h="177504">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Age Group</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Previous Surgery Status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Reason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Implementation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Outcome</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6374916"/>
                  </a:ext>
                </a:extLst>
              </a:tr>
              <a:tr h="710017">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Age ≤ 10</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No</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Younger individuals are less likely to have undergone surgeries.</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All individuals ≤ 10 years old are assigned 'No' for Previous Surgery.</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New Column Added: Previous_Surgery, defaulted to 'No'.</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5659935"/>
                  </a:ext>
                </a:extLst>
              </a:tr>
              <a:tr h="887522">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Age &gt; 10</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30% chance of 'Yes'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Older individuals might have a higher likelihood of surgeries.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30% of individuals &gt; 10 years old are randomly assigned 'Yes'.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Approximately 30% of individuals aged above 10 will have 'Yes' for Previous Surgery.</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4409237"/>
                  </a:ext>
                </a:extLst>
              </a:tr>
            </a:tbl>
          </a:graphicData>
        </a:graphic>
      </p:graphicFrame>
      <p:pic>
        <p:nvPicPr>
          <p:cNvPr id="6" name="Picture 5">
            <a:extLst>
              <a:ext uri="{FF2B5EF4-FFF2-40B4-BE49-F238E27FC236}">
                <a16:creationId xmlns:a16="http://schemas.microsoft.com/office/drawing/2014/main" id="{128393A1-4CA2-AEAD-65C1-13B8A66EF7E4}"/>
              </a:ext>
            </a:extLst>
          </p:cNvPr>
          <p:cNvPicPr>
            <a:picLocks noChangeAspect="1"/>
          </p:cNvPicPr>
          <p:nvPr/>
        </p:nvPicPr>
        <p:blipFill>
          <a:blip r:embed="rId2"/>
          <a:stretch>
            <a:fillRect/>
          </a:stretch>
        </p:blipFill>
        <p:spPr>
          <a:xfrm>
            <a:off x="1643743" y="4441370"/>
            <a:ext cx="9383486" cy="2079173"/>
          </a:xfrm>
          <a:prstGeom prst="rect">
            <a:avLst/>
          </a:prstGeom>
        </p:spPr>
      </p:pic>
    </p:spTree>
    <p:extLst>
      <p:ext uri="{BB962C8B-B14F-4D97-AF65-F5344CB8AC3E}">
        <p14:creationId xmlns:p14="http://schemas.microsoft.com/office/powerpoint/2010/main" val="1310875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CAB35B-E2D6-983E-A8A7-8E52DC3F9A4E}"/>
              </a:ext>
            </a:extLst>
          </p:cNvPr>
          <p:cNvSpPr>
            <a:spLocks noGrp="1"/>
          </p:cNvSpPr>
          <p:nvPr>
            <p:ph idx="1"/>
          </p:nvPr>
        </p:nvSpPr>
        <p:spPr>
          <a:xfrm>
            <a:off x="108857" y="214539"/>
            <a:ext cx="11898085" cy="6436632"/>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Previous Hospitalization Status Based on Health Conditions</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To determine whether individuals have had previous hospitalizations based on their health conditions, using a function that assesses the likelihood of hospitalization due to various health issues.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69A6CC79-A15E-BE81-0B30-9DDE000B1C9B}"/>
              </a:ext>
            </a:extLst>
          </p:cNvPr>
          <p:cNvGraphicFramePr>
            <a:graphicFrameLocks noGrp="1"/>
          </p:cNvGraphicFramePr>
          <p:nvPr>
            <p:extLst>
              <p:ext uri="{D42A27DB-BD31-4B8C-83A1-F6EECF244321}">
                <p14:modId xmlns:p14="http://schemas.microsoft.com/office/powerpoint/2010/main" val="2411680345"/>
              </p:ext>
            </p:extLst>
          </p:nvPr>
        </p:nvGraphicFramePr>
        <p:xfrm>
          <a:off x="315686" y="1360714"/>
          <a:ext cx="11691255" cy="5364605"/>
        </p:xfrm>
        <a:graphic>
          <a:graphicData uri="http://schemas.openxmlformats.org/drawingml/2006/table">
            <a:tbl>
              <a:tblPr>
                <a:tableStyleId>{5C22544A-7EE6-4342-B048-85BDC9FD1C3A}</a:tableStyleId>
              </a:tblPr>
              <a:tblGrid>
                <a:gridCol w="1578795">
                  <a:extLst>
                    <a:ext uri="{9D8B030D-6E8A-4147-A177-3AD203B41FA5}">
                      <a16:colId xmlns:a16="http://schemas.microsoft.com/office/drawing/2014/main" val="1807763153"/>
                    </a:ext>
                  </a:extLst>
                </a:gridCol>
                <a:gridCol w="4641116">
                  <a:extLst>
                    <a:ext uri="{9D8B030D-6E8A-4147-A177-3AD203B41FA5}">
                      <a16:colId xmlns:a16="http://schemas.microsoft.com/office/drawing/2014/main" val="3030660088"/>
                    </a:ext>
                  </a:extLst>
                </a:gridCol>
                <a:gridCol w="2626789">
                  <a:extLst>
                    <a:ext uri="{9D8B030D-6E8A-4147-A177-3AD203B41FA5}">
                      <a16:colId xmlns:a16="http://schemas.microsoft.com/office/drawing/2014/main" val="1294612679"/>
                    </a:ext>
                  </a:extLst>
                </a:gridCol>
                <a:gridCol w="1361031">
                  <a:extLst>
                    <a:ext uri="{9D8B030D-6E8A-4147-A177-3AD203B41FA5}">
                      <a16:colId xmlns:a16="http://schemas.microsoft.com/office/drawing/2014/main" val="3979494010"/>
                    </a:ext>
                  </a:extLst>
                </a:gridCol>
                <a:gridCol w="1483524">
                  <a:extLst>
                    <a:ext uri="{9D8B030D-6E8A-4147-A177-3AD203B41FA5}">
                      <a16:colId xmlns:a16="http://schemas.microsoft.com/office/drawing/2014/main" val="1236008360"/>
                    </a:ext>
                  </a:extLst>
                </a:gridCol>
              </a:tblGrid>
              <a:tr h="17750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Condition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Previous Hospitalization Status</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Reason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Implementation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Outcome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57187578"/>
                  </a:ext>
                </a:extLst>
              </a:tr>
              <a:tr h="887522">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High Hospitalization Conditions</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Yes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Conditions such as CKD, Heart Disease, Diabetes, Cancer, and others are associated with a higher likelihood of hospitalization.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Individuals with any of these conditions are assigned 'Yes' for previous hospitalizations.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New Column Added: </a:t>
                      </a:r>
                      <a:r>
                        <a:rPr lang="en-US" sz="1400" u="none" strike="noStrike" dirty="0" err="1">
                          <a:effectLst/>
                          <a:latin typeface="Calibri" panose="020F0502020204030204" pitchFamily="34" charset="0"/>
                          <a:ea typeface="Calibri" panose="020F0502020204030204" pitchFamily="34" charset="0"/>
                          <a:cs typeface="Calibri" panose="020F0502020204030204" pitchFamily="34" charset="0"/>
                        </a:rPr>
                        <a:t>Previous_Hospitalization</a:t>
                      </a: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 assigned 'Yes' for high-risk conditions.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5773177"/>
                  </a:ext>
                </a:extLst>
              </a:tr>
              <a:tr h="887522">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Hypertension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No</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Hypertension is typically associated with fewer hospitalizations.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Individuals with hypertension alone are assigned 'No' for previous hospitalizations.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Assigned 'No' for individuals with only hypertension.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8313167"/>
                  </a:ext>
                </a:extLst>
              </a:tr>
              <a:tr h="1065026">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Multiple Comorbidities</a:t>
                      </a:r>
                      <a:endPar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Yes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Individuals with multiple comorbidities are assumed to have had higher hospitalizations.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If an individual has multiple comorbidities, they are more likely to have had previous hospitalizations.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Assigned 'Yes' for individuals with multiple comorbidities.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0376727"/>
                  </a:ext>
                </a:extLst>
              </a:tr>
              <a:tr h="887522">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Unspecified Conditions</a:t>
                      </a:r>
                      <a:endPar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No</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Individuals without any specified high-risk conditions or comorbidities are assigned 'No'.</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Individuals without high-risk conditions are assigned 'No' for previous hospitalizations.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Assigned 'No' for individuals with unspecified conditions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121" marR="6121" marT="61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4478764"/>
                  </a:ext>
                </a:extLst>
              </a:tr>
            </a:tbl>
          </a:graphicData>
        </a:graphic>
      </p:graphicFrame>
    </p:spTree>
    <p:extLst>
      <p:ext uri="{BB962C8B-B14F-4D97-AF65-F5344CB8AC3E}">
        <p14:creationId xmlns:p14="http://schemas.microsoft.com/office/powerpoint/2010/main" val="1515631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CFDB70E-81D0-FA90-8B44-7DEB3DC8B4D6}"/>
              </a:ext>
            </a:extLst>
          </p:cNvPr>
          <p:cNvSpPr>
            <a:spLocks noGrp="1"/>
          </p:cNvSpPr>
          <p:nvPr>
            <p:ph idx="1"/>
          </p:nvPr>
        </p:nvSpPr>
        <p:spPr>
          <a:xfrm>
            <a:off x="239486" y="105682"/>
            <a:ext cx="11821886" cy="6589032"/>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Family Medical History</a:t>
            </a:r>
          </a:p>
          <a:p>
            <a:r>
              <a:rPr lang="en-US" sz="2000" dirty="0">
                <a:latin typeface="Calibri" panose="020F0502020204030204" pitchFamily="34" charset="0"/>
                <a:ea typeface="Calibri" panose="020F0502020204030204" pitchFamily="34" charset="0"/>
                <a:cs typeface="Calibri" panose="020F0502020204030204" pitchFamily="34" charset="0"/>
              </a:rPr>
              <a:t>A predefined list of family medical conditions is considered, including Diabetes, Hypertension, Heart Disease, Cancer, Stroke, Asthma, Obesity, High Cholesterol, Chronic Kidney Disease (CKD).</a:t>
            </a: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Methodology</a:t>
            </a:r>
          </a:p>
          <a:p>
            <a:pPr marL="342900" indent="-34290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60% Probability of Condition Assignment: Each individual has a 60% chance of having a relevant family medical history condition.</a:t>
            </a:r>
          </a:p>
          <a:p>
            <a:pPr marL="457200" indent="-45720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Condition Assignment: If the individual is selected (based on random probability), a condition is randomly chosen from the list of possible family medical history conditions.</a:t>
            </a:r>
          </a:p>
          <a:p>
            <a:pPr marL="457200" indent="-45720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Default for No Info: If no condition is assigned, the family medical history is set to 'No Info’.</a:t>
            </a:r>
          </a:p>
        </p:txBody>
      </p:sp>
      <p:pic>
        <p:nvPicPr>
          <p:cNvPr id="6" name="Picture 5">
            <a:extLst>
              <a:ext uri="{FF2B5EF4-FFF2-40B4-BE49-F238E27FC236}">
                <a16:creationId xmlns:a16="http://schemas.microsoft.com/office/drawing/2014/main" id="{1D589E82-E871-480A-A8F0-124E3B2F4E55}"/>
              </a:ext>
            </a:extLst>
          </p:cNvPr>
          <p:cNvPicPr>
            <a:picLocks noChangeAspect="1"/>
          </p:cNvPicPr>
          <p:nvPr/>
        </p:nvPicPr>
        <p:blipFill>
          <a:blip r:embed="rId2"/>
          <a:stretch>
            <a:fillRect/>
          </a:stretch>
        </p:blipFill>
        <p:spPr>
          <a:xfrm>
            <a:off x="2231571" y="3333841"/>
            <a:ext cx="7663543" cy="3303815"/>
          </a:xfrm>
          <a:prstGeom prst="rect">
            <a:avLst/>
          </a:prstGeom>
        </p:spPr>
      </p:pic>
    </p:spTree>
    <p:extLst>
      <p:ext uri="{BB962C8B-B14F-4D97-AF65-F5344CB8AC3E}">
        <p14:creationId xmlns:p14="http://schemas.microsoft.com/office/powerpoint/2010/main" val="2230982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5ABFE3-6B7E-FA29-703C-F653B2D5731A}"/>
              </a:ext>
            </a:extLst>
          </p:cNvPr>
          <p:cNvSpPr>
            <a:spLocks noGrp="1"/>
          </p:cNvSpPr>
          <p:nvPr>
            <p:ph idx="1"/>
          </p:nvPr>
        </p:nvSpPr>
        <p:spPr>
          <a:xfrm>
            <a:off x="108856" y="116568"/>
            <a:ext cx="11930743" cy="6512832"/>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Smoking History</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To assign smoking history to individuals in the dataset based on age and defined probabilities. This helps in assessing the correlation between smoking and health conditions.</a:t>
            </a:r>
          </a:p>
          <a:p>
            <a:r>
              <a:rPr lang="en-US" sz="2000" b="1" dirty="0">
                <a:latin typeface="Calibri" panose="020F0502020204030204" pitchFamily="34" charset="0"/>
                <a:ea typeface="Calibri" panose="020F0502020204030204" pitchFamily="34" charset="0"/>
                <a:cs typeface="Calibri" panose="020F0502020204030204" pitchFamily="34" charset="0"/>
              </a:rPr>
              <a:t>Smoking History Categories</a:t>
            </a:r>
            <a:r>
              <a:rPr lang="en-US" sz="2000" dirty="0">
                <a:latin typeface="Calibri" panose="020F0502020204030204" pitchFamily="34" charset="0"/>
                <a:ea typeface="Calibri" panose="020F0502020204030204" pitchFamily="34" charset="0"/>
                <a:cs typeface="Calibri" panose="020F0502020204030204" pitchFamily="34" charset="0"/>
              </a:rPr>
              <a:t>: The smoking history is categorized into the following groups: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No Info': No information available about smoking status.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'never': Individuals who have never smoked.</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'former': Individuals who used to smoke but have quit.</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'current': Individuals who are currently smoking.</a:t>
            </a:r>
          </a:p>
          <a:p>
            <a:r>
              <a:rPr lang="en-US" sz="2000" b="1" dirty="0">
                <a:latin typeface="Calibri" panose="020F0502020204030204" pitchFamily="34" charset="0"/>
                <a:ea typeface="Calibri" panose="020F0502020204030204" pitchFamily="34" charset="0"/>
                <a:cs typeface="Calibri" panose="020F0502020204030204" pitchFamily="34" charset="0"/>
              </a:rPr>
              <a:t>Probabilities for Smoking Categories</a:t>
            </a:r>
            <a:r>
              <a:rPr lang="en-US" sz="2000" dirty="0">
                <a:latin typeface="Calibri" panose="020F0502020204030204" pitchFamily="34" charset="0"/>
                <a:ea typeface="Calibri" panose="020F0502020204030204" pitchFamily="34" charset="0"/>
                <a:cs typeface="Calibri" panose="020F0502020204030204" pitchFamily="34" charset="0"/>
              </a:rPr>
              <a:t>: The probability distribution for assigning smoking history is as follows: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20% chance for 'No Info'</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40% chance for 'never'</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25% chance for 'former'</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15% chance for 'current’</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If under 18, assign smoking history as 'never'.</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If 18 or older, randomly assign a smoking history using the given probabilities.</a:t>
            </a:r>
          </a:p>
        </p:txBody>
      </p:sp>
      <p:pic>
        <p:nvPicPr>
          <p:cNvPr id="7" name="Picture 6">
            <a:extLst>
              <a:ext uri="{FF2B5EF4-FFF2-40B4-BE49-F238E27FC236}">
                <a16:creationId xmlns:a16="http://schemas.microsoft.com/office/drawing/2014/main" id="{BE8195F9-F4FB-E821-5EEB-559D4612D6DF}"/>
              </a:ext>
            </a:extLst>
          </p:cNvPr>
          <p:cNvPicPr>
            <a:picLocks noChangeAspect="1"/>
          </p:cNvPicPr>
          <p:nvPr/>
        </p:nvPicPr>
        <p:blipFill>
          <a:blip r:embed="rId2"/>
          <a:stretch>
            <a:fillRect/>
          </a:stretch>
        </p:blipFill>
        <p:spPr>
          <a:xfrm>
            <a:off x="5225143" y="3633042"/>
            <a:ext cx="6553200" cy="2103729"/>
          </a:xfrm>
          <a:prstGeom prst="rect">
            <a:avLst/>
          </a:prstGeom>
        </p:spPr>
      </p:pic>
    </p:spTree>
    <p:extLst>
      <p:ext uri="{BB962C8B-B14F-4D97-AF65-F5344CB8AC3E}">
        <p14:creationId xmlns:p14="http://schemas.microsoft.com/office/powerpoint/2010/main" val="828978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FF54-2EE9-2D0F-D471-D3C79DA3C9CD}"/>
              </a:ext>
            </a:extLst>
          </p:cNvPr>
          <p:cNvSpPr>
            <a:spLocks noGrp="1"/>
          </p:cNvSpPr>
          <p:nvPr>
            <p:ph type="title"/>
          </p:nvPr>
        </p:nvSpPr>
        <p:spPr>
          <a:xfrm>
            <a:off x="108856" y="158298"/>
            <a:ext cx="11919857" cy="701674"/>
          </a:xfrm>
        </p:spPr>
        <p:txBody>
          <a:bodyPr/>
          <a:lstStyle/>
          <a:p>
            <a:pPr algn="ctr"/>
            <a:r>
              <a:rPr lang="en-US" sz="4400" b="1" dirty="0">
                <a:latin typeface="Calibri" panose="020F0502020204030204" pitchFamily="34" charset="0"/>
                <a:ea typeface="Calibri" panose="020F0502020204030204" pitchFamily="34" charset="0"/>
                <a:cs typeface="Calibri" panose="020F0502020204030204" pitchFamily="34" charset="0"/>
              </a:rPr>
              <a:t>LABORATORY TESTS</a:t>
            </a:r>
            <a:endParaRPr lang="en-US" dirty="0"/>
          </a:p>
        </p:txBody>
      </p:sp>
      <p:sp>
        <p:nvSpPr>
          <p:cNvPr id="3" name="Content Placeholder 2">
            <a:extLst>
              <a:ext uri="{FF2B5EF4-FFF2-40B4-BE49-F238E27FC236}">
                <a16:creationId xmlns:a16="http://schemas.microsoft.com/office/drawing/2014/main" id="{500DC4E0-CA32-AD56-CCB8-9E72D80CBF5C}"/>
              </a:ext>
            </a:extLst>
          </p:cNvPr>
          <p:cNvSpPr>
            <a:spLocks noGrp="1"/>
          </p:cNvSpPr>
          <p:nvPr>
            <p:ph idx="1"/>
          </p:nvPr>
        </p:nvSpPr>
        <p:spPr>
          <a:xfrm>
            <a:off x="163288" y="747938"/>
            <a:ext cx="11919856" cy="5951764"/>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Generating Blood Pressure Values</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To simulate the generation of systolic and diastolic blood pressure (BP) values for individuals based on health conditions and age. This is crucial for understanding the relationship between hypertension, age, and blood pressure levels.</a:t>
            </a: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Blood Pressure Categories</a:t>
            </a:r>
          </a:p>
          <a:p>
            <a:r>
              <a:rPr lang="en-US" sz="2000" dirty="0">
                <a:latin typeface="Calibri" panose="020F0502020204030204" pitchFamily="34" charset="0"/>
                <a:ea typeface="Calibri" panose="020F0502020204030204" pitchFamily="34" charset="0"/>
                <a:cs typeface="Calibri" panose="020F0502020204030204" pitchFamily="34" charset="0"/>
              </a:rPr>
              <a:t>Systolic BP: Pressure during heartbeats (upper number).</a:t>
            </a:r>
          </a:p>
          <a:p>
            <a:r>
              <a:rPr lang="en-US" sz="2000" dirty="0">
                <a:latin typeface="Calibri" panose="020F0502020204030204" pitchFamily="34" charset="0"/>
                <a:ea typeface="Calibri" panose="020F0502020204030204" pitchFamily="34" charset="0"/>
                <a:cs typeface="Calibri" panose="020F0502020204030204" pitchFamily="34" charset="0"/>
              </a:rPr>
              <a:t>Diastolic BP: Pressure when the heart rests between beats (lower number).</a:t>
            </a: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Adjustments</a:t>
            </a:r>
          </a:p>
          <a:p>
            <a:r>
              <a:rPr lang="en-US" sz="2000" b="1" dirty="0">
                <a:latin typeface="Calibri" panose="020F0502020204030204" pitchFamily="34" charset="0"/>
                <a:ea typeface="Calibri" panose="020F0502020204030204" pitchFamily="34" charset="0"/>
                <a:cs typeface="Calibri" panose="020F0502020204030204" pitchFamily="34" charset="0"/>
              </a:rPr>
              <a:t>Hypertension</a:t>
            </a:r>
            <a:r>
              <a:rPr lang="en-US" sz="2000" dirty="0">
                <a:latin typeface="Calibri" panose="020F0502020204030204" pitchFamily="34" charset="0"/>
                <a:ea typeface="Calibri" panose="020F0502020204030204" pitchFamily="34" charset="0"/>
                <a:cs typeface="Calibri" panose="020F0502020204030204" pitchFamily="34" charset="0"/>
              </a:rPr>
              <a:t>: Systolic: 130–180 mmHg AND Diastolic: 85–120 mmHg</a:t>
            </a:r>
          </a:p>
          <a:p>
            <a:r>
              <a:rPr lang="en-US" sz="2000" b="1" dirty="0">
                <a:latin typeface="Calibri" panose="020F0502020204030204" pitchFamily="34" charset="0"/>
                <a:ea typeface="Calibri" panose="020F0502020204030204" pitchFamily="34" charset="0"/>
                <a:cs typeface="Calibri" panose="020F0502020204030204" pitchFamily="34" charset="0"/>
              </a:rPr>
              <a:t>Age Impact (&gt;60)</a:t>
            </a:r>
            <a:r>
              <a:rPr lang="en-US" sz="2000" dirty="0">
                <a:latin typeface="Calibri" panose="020F0502020204030204" pitchFamily="34" charset="0"/>
                <a:ea typeface="Calibri" panose="020F0502020204030204" pitchFamily="34" charset="0"/>
                <a:cs typeface="Calibri" panose="020F0502020204030204" pitchFamily="34" charset="0"/>
              </a:rPr>
              <a:t>: Systolic: +5–10 mmHg AND Diastolic: +2–5 mmHg</a:t>
            </a:r>
          </a:p>
          <a:p>
            <a:r>
              <a:rPr lang="en-US" sz="2000" b="1" dirty="0">
                <a:latin typeface="Calibri" panose="020F0502020204030204" pitchFamily="34" charset="0"/>
                <a:ea typeface="Calibri" panose="020F0502020204030204" pitchFamily="34" charset="0"/>
                <a:cs typeface="Calibri" panose="020F0502020204030204" pitchFamily="34" charset="0"/>
              </a:rPr>
              <a:t>Default (Healthy, &lt;60)</a:t>
            </a:r>
            <a:r>
              <a:rPr lang="en-US" sz="2000" dirty="0">
                <a:latin typeface="Calibri" panose="020F0502020204030204" pitchFamily="34" charset="0"/>
                <a:ea typeface="Calibri" panose="020F0502020204030204" pitchFamily="34" charset="0"/>
                <a:cs typeface="Calibri" panose="020F0502020204030204" pitchFamily="34" charset="0"/>
              </a:rPr>
              <a:t>: Systolic: 110–130 mmHg AND Diastolic: 70–85 mmHg</a:t>
            </a:r>
          </a:p>
        </p:txBody>
      </p:sp>
      <p:pic>
        <p:nvPicPr>
          <p:cNvPr id="6" name="Picture 5">
            <a:extLst>
              <a:ext uri="{FF2B5EF4-FFF2-40B4-BE49-F238E27FC236}">
                <a16:creationId xmlns:a16="http://schemas.microsoft.com/office/drawing/2014/main" id="{60CFCF09-2CA4-8073-7A7A-E994B6229FD2}"/>
              </a:ext>
            </a:extLst>
          </p:cNvPr>
          <p:cNvPicPr>
            <a:picLocks noChangeAspect="1"/>
          </p:cNvPicPr>
          <p:nvPr/>
        </p:nvPicPr>
        <p:blipFill>
          <a:blip r:embed="rId2"/>
          <a:stretch>
            <a:fillRect/>
          </a:stretch>
        </p:blipFill>
        <p:spPr>
          <a:xfrm>
            <a:off x="2155372" y="4906945"/>
            <a:ext cx="7826828" cy="1792757"/>
          </a:xfrm>
          <a:prstGeom prst="rect">
            <a:avLst/>
          </a:prstGeom>
        </p:spPr>
      </p:pic>
    </p:spTree>
    <p:extLst>
      <p:ext uri="{BB962C8B-B14F-4D97-AF65-F5344CB8AC3E}">
        <p14:creationId xmlns:p14="http://schemas.microsoft.com/office/powerpoint/2010/main" val="2548559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4AF2BBAD-A49C-8C6A-C74C-BFEE21724062}"/>
              </a:ext>
            </a:extLst>
          </p:cNvPr>
          <p:cNvSpPr txBox="1">
            <a:spLocks/>
          </p:cNvSpPr>
          <p:nvPr/>
        </p:nvSpPr>
        <p:spPr>
          <a:xfrm>
            <a:off x="1551441" y="940660"/>
            <a:ext cx="7812896" cy="29609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IN" sz="3600" dirty="0">
                <a:solidFill>
                  <a:schemeClr val="accent2">
                    <a:lumMod val="75000"/>
                  </a:schemeClr>
                </a:solidFill>
              </a:rPr>
            </a:br>
            <a:r>
              <a:rPr lang="en-US" b="1" dirty="0"/>
              <a:t>Data-Driven Disease Prediction: A Chronic Risk Analysis</a:t>
            </a:r>
            <a:endParaRPr lang="en-IN" sz="4200" dirty="0">
              <a:solidFill>
                <a:srgbClr val="002060"/>
              </a:solidFill>
            </a:endParaRPr>
          </a:p>
        </p:txBody>
      </p:sp>
      <p:sp>
        <p:nvSpPr>
          <p:cNvPr id="11" name="Subtitle 2">
            <a:extLst>
              <a:ext uri="{FF2B5EF4-FFF2-40B4-BE49-F238E27FC236}">
                <a16:creationId xmlns:a16="http://schemas.microsoft.com/office/drawing/2014/main" id="{B823E7B4-63FE-D618-F37A-184C289F4D4C}"/>
              </a:ext>
            </a:extLst>
          </p:cNvPr>
          <p:cNvSpPr txBox="1">
            <a:spLocks/>
          </p:cNvSpPr>
          <p:nvPr/>
        </p:nvSpPr>
        <p:spPr>
          <a:xfrm>
            <a:off x="896229" y="5105463"/>
            <a:ext cx="2879364" cy="10510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IN" sz="1600" b="1" dirty="0">
                <a:solidFill>
                  <a:schemeClr val="accent2">
                    <a:lumMod val="75000"/>
                  </a:schemeClr>
                </a:solidFill>
                <a:latin typeface="Times New Roman" panose="02020603050405020304" pitchFamily="18" charset="0"/>
                <a:cs typeface="Times New Roman" panose="02020603050405020304" pitchFamily="18" charset="0"/>
              </a:rPr>
              <a:t>UNDER THE GUIDANCE OF </a:t>
            </a:r>
          </a:p>
          <a:p>
            <a:pPr algn="ctr"/>
            <a:r>
              <a:rPr lang="en-IN" sz="3200" dirty="0" err="1">
                <a:solidFill>
                  <a:srgbClr val="002060"/>
                </a:solidFill>
                <a:latin typeface="Times New Roman" panose="02020603050405020304" pitchFamily="18" charset="0"/>
                <a:cs typeface="Times New Roman" panose="02020603050405020304" pitchFamily="18" charset="0"/>
              </a:rPr>
              <a:t>Zeyana</a:t>
            </a:r>
            <a:r>
              <a:rPr lang="en-IN" sz="3200" dirty="0">
                <a:solidFill>
                  <a:srgbClr val="002060"/>
                </a:solidFill>
                <a:latin typeface="Times New Roman" panose="02020603050405020304" pitchFamily="18" charset="0"/>
                <a:cs typeface="Times New Roman" panose="02020603050405020304" pitchFamily="18" charset="0"/>
              </a:rPr>
              <a:t> Hamid</a:t>
            </a:r>
          </a:p>
        </p:txBody>
      </p:sp>
      <p:sp>
        <p:nvSpPr>
          <p:cNvPr id="13" name="Subtitle 2">
            <a:extLst>
              <a:ext uri="{FF2B5EF4-FFF2-40B4-BE49-F238E27FC236}">
                <a16:creationId xmlns:a16="http://schemas.microsoft.com/office/drawing/2014/main" id="{25C16422-214E-BDFA-743D-E32B79B4B579}"/>
              </a:ext>
            </a:extLst>
          </p:cNvPr>
          <p:cNvSpPr txBox="1">
            <a:spLocks/>
          </p:cNvSpPr>
          <p:nvPr/>
        </p:nvSpPr>
        <p:spPr>
          <a:xfrm>
            <a:off x="8673726" y="5105463"/>
            <a:ext cx="2735342" cy="17140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IN" sz="2000" b="1" i="1" dirty="0">
                <a:solidFill>
                  <a:schemeClr val="tx1">
                    <a:lumMod val="85000"/>
                    <a:lumOff val="15000"/>
                  </a:schemeClr>
                </a:solidFill>
                <a:latin typeface="Times New Roman" panose="02020603050405020304" pitchFamily="18" charset="0"/>
                <a:cs typeface="Times New Roman" panose="02020603050405020304" pitchFamily="18" charset="0"/>
              </a:rPr>
              <a:t>By</a:t>
            </a:r>
          </a:p>
          <a:p>
            <a:pPr algn="ctr"/>
            <a:r>
              <a:rPr lang="en-IN" sz="2000" dirty="0">
                <a:solidFill>
                  <a:schemeClr val="tx1">
                    <a:lumMod val="85000"/>
                    <a:lumOff val="15000"/>
                  </a:schemeClr>
                </a:solidFill>
                <a:latin typeface="Times New Roman" panose="02020603050405020304" pitchFamily="18" charset="0"/>
                <a:cs typeface="Times New Roman" panose="02020603050405020304" pitchFamily="18" charset="0"/>
              </a:rPr>
              <a:t>Naga Praneeth Cheela</a:t>
            </a:r>
          </a:p>
        </p:txBody>
      </p:sp>
    </p:spTree>
    <p:extLst>
      <p:ext uri="{BB962C8B-B14F-4D97-AF65-F5344CB8AC3E}">
        <p14:creationId xmlns:p14="http://schemas.microsoft.com/office/powerpoint/2010/main" val="3262682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1C2D6D-07D7-5F26-A437-2E00F7BC78A4}"/>
              </a:ext>
            </a:extLst>
          </p:cNvPr>
          <p:cNvSpPr>
            <a:spLocks noGrp="1"/>
          </p:cNvSpPr>
          <p:nvPr>
            <p:ph idx="1"/>
          </p:nvPr>
        </p:nvSpPr>
        <p:spPr>
          <a:xfrm>
            <a:off x="108856" y="214539"/>
            <a:ext cx="11930743" cy="6523717"/>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Generating Resting Blood Pressure (BP)</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To simulate the generation of Resting Blood Pressure (BP) values based on age, gender, and hypertension status. This is a key indicator for cardiovascular health, helping to assess risks of heart disease and other conditions.</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05922667-D341-C7FE-5991-A654270FE03F}"/>
              </a:ext>
            </a:extLst>
          </p:cNvPr>
          <p:cNvGraphicFramePr>
            <a:graphicFrameLocks noGrp="1"/>
          </p:cNvGraphicFramePr>
          <p:nvPr>
            <p:extLst>
              <p:ext uri="{D42A27DB-BD31-4B8C-83A1-F6EECF244321}">
                <p14:modId xmlns:p14="http://schemas.microsoft.com/office/powerpoint/2010/main" val="2834664629"/>
              </p:ext>
            </p:extLst>
          </p:nvPr>
        </p:nvGraphicFramePr>
        <p:xfrm>
          <a:off x="424542" y="1646011"/>
          <a:ext cx="6041571" cy="5030354"/>
        </p:xfrm>
        <a:graphic>
          <a:graphicData uri="http://schemas.openxmlformats.org/drawingml/2006/table">
            <a:tbl>
              <a:tblPr>
                <a:tableStyleId>{5C22544A-7EE6-4342-B048-85BDC9FD1C3A}</a:tableStyleId>
              </a:tblPr>
              <a:tblGrid>
                <a:gridCol w="1533528">
                  <a:extLst>
                    <a:ext uri="{9D8B030D-6E8A-4147-A177-3AD203B41FA5}">
                      <a16:colId xmlns:a16="http://schemas.microsoft.com/office/drawing/2014/main" val="3357204253"/>
                    </a:ext>
                  </a:extLst>
                </a:gridCol>
                <a:gridCol w="4508043">
                  <a:extLst>
                    <a:ext uri="{9D8B030D-6E8A-4147-A177-3AD203B41FA5}">
                      <a16:colId xmlns:a16="http://schemas.microsoft.com/office/drawing/2014/main" val="144226647"/>
                    </a:ext>
                  </a:extLst>
                </a:gridCol>
              </a:tblGrid>
              <a:tr h="217280">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Category</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Details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5628092"/>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Resting BP Overview</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Reflects baseline cardiovascular health.</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9698470"/>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Systolic BP</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Pressure during heartbeats.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1773884"/>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Diastolic BP</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Pressure when the heart rests.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0367062"/>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Factors Influencing BP</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4652299"/>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Age</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&lt;30: Lower BP, 30-60: Moderate BP, &gt;60: Higher BP</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675190"/>
                  </a:ext>
                </a:extLst>
              </a:tr>
              <a:tr h="217280">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Gender</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Females usually have slightly lower BP.</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9529071"/>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Hypertension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Increases BP values.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9854392"/>
                  </a:ext>
                </a:extLst>
              </a:tr>
              <a:tr h="434561">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BP Ranges by Age and Gender</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7685650"/>
                  </a:ext>
                </a:extLst>
              </a:tr>
              <a:tr h="217280">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&lt;30 years</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1200" u="none" strike="noStrike">
                          <a:effectLst/>
                          <a:latin typeface="Calibri" panose="020F0502020204030204" pitchFamily="34" charset="0"/>
                          <a:ea typeface="Calibri" panose="020F0502020204030204" pitchFamily="34" charset="0"/>
                          <a:cs typeface="Calibri" panose="020F0502020204030204" pitchFamily="34" charset="0"/>
                        </a:rPr>
                        <a:t>Females: 100-120 mmHg, Males: 105-125 mmHg</a:t>
                      </a:r>
                      <a:endParaRPr lang="fr-FR"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7483116"/>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30-45 years</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1200" u="none" strike="noStrike">
                          <a:effectLst/>
                          <a:latin typeface="Calibri" panose="020F0502020204030204" pitchFamily="34" charset="0"/>
                          <a:ea typeface="Calibri" panose="020F0502020204030204" pitchFamily="34" charset="0"/>
                          <a:cs typeface="Calibri" panose="020F0502020204030204" pitchFamily="34" charset="0"/>
                        </a:rPr>
                        <a:t>Females: 110-140 mmHg, Males: 115-145 mmHg</a:t>
                      </a:r>
                      <a:endParaRPr lang="fr-FR"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981090"/>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45-60 years</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1200" u="none" strike="noStrike">
                          <a:effectLst/>
                          <a:latin typeface="Calibri" panose="020F0502020204030204" pitchFamily="34" charset="0"/>
                          <a:ea typeface="Calibri" panose="020F0502020204030204" pitchFamily="34" charset="0"/>
                          <a:cs typeface="Calibri" panose="020F0502020204030204" pitchFamily="34" charset="0"/>
                        </a:rPr>
                        <a:t>Females: 120-160 mmHg, Males: 125-165 mmHg</a:t>
                      </a:r>
                      <a:endParaRPr lang="fr-FR"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53754974"/>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&gt;60 years</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1200" u="none" strike="noStrike" dirty="0" err="1">
                          <a:effectLst/>
                          <a:latin typeface="Calibri" panose="020F0502020204030204" pitchFamily="34" charset="0"/>
                          <a:ea typeface="Calibri" panose="020F0502020204030204" pitchFamily="34" charset="0"/>
                          <a:cs typeface="Calibri" panose="020F0502020204030204" pitchFamily="34" charset="0"/>
                        </a:rPr>
                        <a:t>Females</a:t>
                      </a:r>
                      <a:r>
                        <a:rPr lang="fr-FR" sz="1200" u="none" strike="noStrike" dirty="0">
                          <a:effectLst/>
                          <a:latin typeface="Calibri" panose="020F0502020204030204" pitchFamily="34" charset="0"/>
                          <a:ea typeface="Calibri" panose="020F0502020204030204" pitchFamily="34" charset="0"/>
                          <a:cs typeface="Calibri" panose="020F0502020204030204" pitchFamily="34" charset="0"/>
                        </a:rPr>
                        <a:t>: 130-170 </a:t>
                      </a:r>
                      <a:r>
                        <a:rPr lang="fr-FR" sz="1200" u="none" strike="noStrike" dirty="0" err="1">
                          <a:effectLst/>
                          <a:latin typeface="Calibri" panose="020F0502020204030204" pitchFamily="34" charset="0"/>
                          <a:ea typeface="Calibri" panose="020F0502020204030204" pitchFamily="34" charset="0"/>
                          <a:cs typeface="Calibri" panose="020F0502020204030204" pitchFamily="34" charset="0"/>
                        </a:rPr>
                        <a:t>mmHg</a:t>
                      </a:r>
                      <a:r>
                        <a:rPr lang="fr-FR" sz="1200" u="none" strike="noStrike" dirty="0">
                          <a:effectLst/>
                          <a:latin typeface="Calibri" panose="020F0502020204030204" pitchFamily="34" charset="0"/>
                          <a:ea typeface="Calibri" panose="020F0502020204030204" pitchFamily="34" charset="0"/>
                          <a:cs typeface="Calibri" panose="020F0502020204030204" pitchFamily="34" charset="0"/>
                        </a:rPr>
                        <a:t>, Males: 135-175 </a:t>
                      </a:r>
                      <a:r>
                        <a:rPr lang="fr-FR" sz="1200" u="none" strike="noStrike" dirty="0" err="1">
                          <a:effectLst/>
                          <a:latin typeface="Calibri" panose="020F0502020204030204" pitchFamily="34" charset="0"/>
                          <a:ea typeface="Calibri" panose="020F0502020204030204" pitchFamily="34" charset="0"/>
                          <a:cs typeface="Calibri" panose="020F0502020204030204" pitchFamily="34" charset="0"/>
                        </a:rPr>
                        <a:t>mmHg</a:t>
                      </a:r>
                      <a:endParaRPr lang="fr-FR"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8733243"/>
                  </a:ext>
                </a:extLst>
              </a:tr>
              <a:tr h="434561">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Adjustments for Hypertension</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4583994"/>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Systolic BP</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+10 mmHg</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4453756"/>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Diastolic BP</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+20 mmHg</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3283053"/>
                  </a:ext>
                </a:extLst>
              </a:tr>
              <a:tr h="21728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Implementation</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BP generated based on age, gender, and hypertension (90-180 mmHg).</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882457"/>
                  </a:ext>
                </a:extLst>
              </a:tr>
              <a:tr h="434561">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Key Insights</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Hypertension leads to higher BP; Age and gender help tailor healthcare strategies.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5849007"/>
                  </a:ext>
                </a:extLst>
              </a:tr>
              <a:tr h="434561">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Next Steps</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Analyze BP patterns across demographics; Integrate BP with other health data for risk assessments.</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3434570"/>
                  </a:ext>
                </a:extLst>
              </a:tr>
            </a:tbl>
          </a:graphicData>
        </a:graphic>
      </p:graphicFrame>
      <p:pic>
        <p:nvPicPr>
          <p:cNvPr id="6" name="Picture 5">
            <a:extLst>
              <a:ext uri="{FF2B5EF4-FFF2-40B4-BE49-F238E27FC236}">
                <a16:creationId xmlns:a16="http://schemas.microsoft.com/office/drawing/2014/main" id="{372D9842-7D6B-194F-CB91-6C4F4CCF28DC}"/>
              </a:ext>
            </a:extLst>
          </p:cNvPr>
          <p:cNvPicPr>
            <a:picLocks noChangeAspect="1"/>
          </p:cNvPicPr>
          <p:nvPr/>
        </p:nvPicPr>
        <p:blipFill>
          <a:blip r:embed="rId2"/>
          <a:stretch>
            <a:fillRect/>
          </a:stretch>
        </p:blipFill>
        <p:spPr>
          <a:xfrm>
            <a:off x="6640285" y="1646011"/>
            <a:ext cx="5043274" cy="4820103"/>
          </a:xfrm>
          <a:prstGeom prst="rect">
            <a:avLst/>
          </a:prstGeom>
        </p:spPr>
      </p:pic>
    </p:spTree>
    <p:extLst>
      <p:ext uri="{BB962C8B-B14F-4D97-AF65-F5344CB8AC3E}">
        <p14:creationId xmlns:p14="http://schemas.microsoft.com/office/powerpoint/2010/main" val="196236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04B77-63D9-5DD4-97CC-778E3E913C5F}"/>
              </a:ext>
            </a:extLst>
          </p:cNvPr>
          <p:cNvSpPr>
            <a:spLocks noGrp="1"/>
          </p:cNvSpPr>
          <p:nvPr>
            <p:ph idx="1"/>
          </p:nvPr>
        </p:nvSpPr>
        <p:spPr>
          <a:xfrm>
            <a:off x="130628" y="138339"/>
            <a:ext cx="11908971" cy="6545490"/>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Generating Resting ECG Values</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To simulate the generation of Resting Electrocardiogram (ECG) values based on an individual's age and heart disease status. This is a key diagnostic tool for evaluating heart health.</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5EE86B4C-57FE-CF00-CAFA-2BE44B33BEA7}"/>
              </a:ext>
            </a:extLst>
          </p:cNvPr>
          <p:cNvGraphicFramePr>
            <a:graphicFrameLocks noGrp="1"/>
          </p:cNvGraphicFramePr>
          <p:nvPr>
            <p:extLst>
              <p:ext uri="{D42A27DB-BD31-4B8C-83A1-F6EECF244321}">
                <p14:modId xmlns:p14="http://schemas.microsoft.com/office/powerpoint/2010/main" val="3959746099"/>
              </p:ext>
            </p:extLst>
          </p:nvPr>
        </p:nvGraphicFramePr>
        <p:xfrm>
          <a:off x="326572" y="1196225"/>
          <a:ext cx="4033593" cy="5512614"/>
        </p:xfrm>
        <a:graphic>
          <a:graphicData uri="http://schemas.openxmlformats.org/drawingml/2006/table">
            <a:tbl>
              <a:tblPr>
                <a:tableStyleId>{5C22544A-7EE6-4342-B048-85BDC9FD1C3A}</a:tableStyleId>
              </a:tblPr>
              <a:tblGrid>
                <a:gridCol w="1023844">
                  <a:extLst>
                    <a:ext uri="{9D8B030D-6E8A-4147-A177-3AD203B41FA5}">
                      <a16:colId xmlns:a16="http://schemas.microsoft.com/office/drawing/2014/main" val="3651041254"/>
                    </a:ext>
                  </a:extLst>
                </a:gridCol>
                <a:gridCol w="3009749">
                  <a:extLst>
                    <a:ext uri="{9D8B030D-6E8A-4147-A177-3AD203B41FA5}">
                      <a16:colId xmlns:a16="http://schemas.microsoft.com/office/drawing/2014/main" val="216814972"/>
                    </a:ext>
                  </a:extLst>
                </a:gridCol>
              </a:tblGrid>
              <a:tr h="181742">
                <a:tc>
                  <a:txBody>
                    <a:bodyPr/>
                    <a:lstStyle/>
                    <a:p>
                      <a:pPr algn="ctr" fontAlgn="ctr"/>
                      <a:r>
                        <a:rPr lang="en-US" sz="900" b="1" u="none" strike="noStrike" dirty="0">
                          <a:effectLst/>
                          <a:latin typeface="Calibri" panose="020F0502020204030204" pitchFamily="34" charset="0"/>
                          <a:ea typeface="Calibri" panose="020F0502020204030204" pitchFamily="34" charset="0"/>
                          <a:cs typeface="Calibri" panose="020F0502020204030204" pitchFamily="34" charset="0"/>
                        </a:rPr>
                        <a:t>Category</a:t>
                      </a:r>
                      <a:endParaRPr lang="en-US"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b="1" u="none" strike="noStrike" dirty="0">
                          <a:effectLst/>
                          <a:latin typeface="Calibri" panose="020F0502020204030204" pitchFamily="34" charset="0"/>
                          <a:ea typeface="Calibri" panose="020F0502020204030204" pitchFamily="34" charset="0"/>
                          <a:cs typeface="Calibri" panose="020F0502020204030204" pitchFamily="34" charset="0"/>
                        </a:rPr>
                        <a:t>Details</a:t>
                      </a:r>
                      <a:endParaRPr lang="en-US"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0783742"/>
                  </a:ext>
                </a:extLst>
              </a:tr>
              <a:tr h="371405">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Resting ECG Overview</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Measures the electrical activity of the heart while at rest, providing insights into heart rhythm and potential abnormalities.</a:t>
                      </a:r>
                      <a:endParaRPr lang="en-US"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9162203"/>
                  </a:ext>
                </a:extLst>
              </a:tr>
              <a:tr h="371405">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Resting ECG Results</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Normal: Healthy heart rhythm. ST: ST-segment changes, potentially indicating heart disease (ischemia or infarction).</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1756369"/>
                  </a:ext>
                </a:extLst>
              </a:tr>
              <a:tr h="248787">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Factors Influencing Resting ECG</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8390355"/>
                  </a:ext>
                </a:extLst>
              </a:tr>
              <a:tr h="371405">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Age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a:effectLst/>
                          <a:latin typeface="Calibri" panose="020F0502020204030204" pitchFamily="34" charset="0"/>
                          <a:ea typeface="Calibri" panose="020F0502020204030204" pitchFamily="34" charset="0"/>
                          <a:cs typeface="Calibri" panose="020F0502020204030204" pitchFamily="34" charset="0"/>
                        </a:rPr>
                        <a:t>Children (&lt;18): More likely to have normal ECG. Older adults (&gt;60): More likely to have ST-segment changes, especially with heart disease.</a:t>
                      </a:r>
                      <a:endParaRPr lang="en-US"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5570221"/>
                  </a:ext>
                </a:extLst>
              </a:tr>
              <a:tr h="248787">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Heart Disease Status</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a:effectLst/>
                          <a:latin typeface="Calibri" panose="020F0502020204030204" pitchFamily="34" charset="0"/>
                          <a:ea typeface="Calibri" panose="020F0502020204030204" pitchFamily="34" charset="0"/>
                          <a:cs typeface="Calibri" panose="020F0502020204030204" pitchFamily="34" charset="0"/>
                        </a:rPr>
                        <a:t>Individuals with heart disease are more likely to have ST-segment changes.</a:t>
                      </a:r>
                      <a:endParaRPr lang="en-US"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0307551"/>
                  </a:ext>
                </a:extLst>
              </a:tr>
              <a:tr h="371405">
                <a:tc>
                  <a:txBody>
                    <a:bodyPr/>
                    <a:lstStyle/>
                    <a:p>
                      <a:pPr algn="ctr" fontAlgn="ctr"/>
                      <a:r>
                        <a:rPr lang="en-US" sz="900" u="none" strike="noStrike" dirty="0">
                          <a:effectLst/>
                          <a:latin typeface="Calibri" panose="020F0502020204030204" pitchFamily="34" charset="0"/>
                          <a:ea typeface="Calibri" panose="020F0502020204030204" pitchFamily="34" charset="0"/>
                          <a:cs typeface="Calibri" panose="020F0502020204030204" pitchFamily="34" charset="0"/>
                        </a:rPr>
                        <a:t>Adjusted Probabilities for Resting ECG</a:t>
                      </a:r>
                      <a:endParaRPr lang="en-US" sz="9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715749"/>
                  </a:ext>
                </a:extLst>
              </a:tr>
              <a:tr h="126169">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Under 18 years</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Normal ECG: 98% chance, ST-segment change: 2% chance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5754673"/>
                  </a:ext>
                </a:extLst>
              </a:tr>
              <a:tr h="248787">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Over 60 years (with heart disease)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Normal ECG: 20% chance, ST-segment change: 80% chance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9977630"/>
                  </a:ext>
                </a:extLst>
              </a:tr>
              <a:tr h="371405">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Over 60 years (without heart disease)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Normal ECG: 75% chance, ST-segment change: 25% chance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9632558"/>
                  </a:ext>
                </a:extLst>
              </a:tr>
              <a:tr h="248787">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18-60 years (with heart disease)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Normal ECG: 40% chance, ST-segment change: 60% chance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9841880"/>
                  </a:ext>
                </a:extLst>
              </a:tr>
              <a:tr h="371405">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18-60 years (without heart disease)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Normal ECG: 95% chance, ST-segment change: 5% chance</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4369831"/>
                  </a:ext>
                </a:extLst>
              </a:tr>
              <a:tr h="248787">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Function Implementation</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Generates Resting ECG based on age and heart disease status, adjusting probabilities accordingly.</a:t>
                      </a:r>
                      <a:endParaRPr lang="en-US"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3994420"/>
                  </a:ext>
                </a:extLst>
              </a:tr>
              <a:tr h="248787">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Probability Adjustments</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Adjusts probabilities based on age and heart disease status for realistic ECG outcomes.</a:t>
                      </a:r>
                      <a:endParaRPr lang="en-US"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3464508"/>
                  </a:ext>
                </a:extLst>
              </a:tr>
              <a:tr h="248787">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Key Column Generated</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Resting ECG reflects heart’s electrical activity, offering insights into heart issues.</a:t>
                      </a:r>
                      <a:endParaRPr lang="en-US"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354018"/>
                  </a:ext>
                </a:extLst>
              </a:tr>
              <a:tr h="248787">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Health Insights</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Heart disease increases likelihood of ST-segment changes. Age affects ECG results, especially with heart disease.</a:t>
                      </a:r>
                      <a:endParaRPr lang="en-US" sz="9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1623801"/>
                  </a:ext>
                </a:extLst>
              </a:tr>
              <a:tr h="494023">
                <a:tc>
                  <a:txBody>
                    <a:bodyPr/>
                    <a:lstStyle/>
                    <a:p>
                      <a:pPr algn="ctr" fontAlgn="ctr"/>
                      <a:r>
                        <a:rPr lang="en-US" sz="900" u="none" strike="noStrike">
                          <a:effectLst/>
                          <a:latin typeface="Calibri" panose="020F0502020204030204" pitchFamily="34" charset="0"/>
                          <a:ea typeface="Calibri" panose="020F0502020204030204" pitchFamily="34" charset="0"/>
                          <a:cs typeface="Calibri" panose="020F0502020204030204" pitchFamily="34" charset="0"/>
                        </a:rPr>
                        <a:t>Next Steps</a:t>
                      </a:r>
                      <a:endParaRPr lang="en-US" sz="9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900" u="none" strike="noStrike" dirty="0">
                          <a:effectLst/>
                          <a:latin typeface="Calibri" panose="020F0502020204030204" pitchFamily="34" charset="0"/>
                          <a:ea typeface="Calibri" panose="020F0502020204030204" pitchFamily="34" charset="0"/>
                          <a:cs typeface="Calibri" panose="020F0502020204030204" pitchFamily="34" charset="0"/>
                        </a:rPr>
                        <a:t>Monitor Resting ECG alongside other health indicators (e.g., blood pressure, cholesterol) for comprehensive cardiovascular assessment. Investigate correlations with hypertension, diabetes, and lifestyle factors.</a:t>
                      </a:r>
                      <a:endParaRPr lang="en-US" sz="9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3" marR="4413" marT="44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1349622"/>
                  </a:ext>
                </a:extLst>
              </a:tr>
            </a:tbl>
          </a:graphicData>
        </a:graphic>
      </p:graphicFrame>
      <p:pic>
        <p:nvPicPr>
          <p:cNvPr id="6" name="Picture 5">
            <a:extLst>
              <a:ext uri="{FF2B5EF4-FFF2-40B4-BE49-F238E27FC236}">
                <a16:creationId xmlns:a16="http://schemas.microsoft.com/office/drawing/2014/main" id="{D9E4D852-F313-0596-1541-38C97750F2F5}"/>
              </a:ext>
            </a:extLst>
          </p:cNvPr>
          <p:cNvPicPr>
            <a:picLocks noChangeAspect="1"/>
          </p:cNvPicPr>
          <p:nvPr/>
        </p:nvPicPr>
        <p:blipFill>
          <a:blip r:embed="rId2"/>
          <a:stretch>
            <a:fillRect/>
          </a:stretch>
        </p:blipFill>
        <p:spPr>
          <a:xfrm>
            <a:off x="4664354" y="1196225"/>
            <a:ext cx="6782149" cy="5487604"/>
          </a:xfrm>
          <a:prstGeom prst="rect">
            <a:avLst/>
          </a:prstGeom>
        </p:spPr>
      </p:pic>
    </p:spTree>
    <p:extLst>
      <p:ext uri="{BB962C8B-B14F-4D97-AF65-F5344CB8AC3E}">
        <p14:creationId xmlns:p14="http://schemas.microsoft.com/office/powerpoint/2010/main" val="2224088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B0BB9-CE37-8701-05F1-36E3990E4E0F}"/>
              </a:ext>
            </a:extLst>
          </p:cNvPr>
          <p:cNvSpPr>
            <a:spLocks noGrp="1"/>
          </p:cNvSpPr>
          <p:nvPr>
            <p:ph idx="1"/>
          </p:nvPr>
        </p:nvSpPr>
        <p:spPr>
          <a:xfrm>
            <a:off x="119742" y="138339"/>
            <a:ext cx="11832771" cy="6523718"/>
          </a:xfrm>
        </p:spPr>
        <p:txBody>
          <a:bodyPr>
            <a:normAutofit/>
          </a:bodyPr>
          <a:lstStyle/>
          <a:p>
            <a:pPr marL="0" indent="0">
              <a:buNone/>
            </a:pPr>
            <a:r>
              <a:rPr lang="en-US" sz="2600" b="1" u="sng" dirty="0">
                <a:latin typeface="Calibri" panose="020F0502020204030204" pitchFamily="34" charset="0"/>
                <a:ea typeface="Calibri" panose="020F0502020204030204" pitchFamily="34" charset="0"/>
                <a:cs typeface="Calibri" panose="020F0502020204030204" pitchFamily="34" charset="0"/>
              </a:rPr>
              <a:t>Calculating Maximum Heart Rate (Max HR)</a:t>
            </a:r>
          </a:p>
          <a:p>
            <a:r>
              <a:rPr lang="en-US" sz="2200" b="1" dirty="0">
                <a:latin typeface="Calibri" panose="020F0502020204030204" pitchFamily="34" charset="0"/>
                <a:ea typeface="Calibri" panose="020F0502020204030204" pitchFamily="34" charset="0"/>
                <a:cs typeface="Calibri" panose="020F0502020204030204" pitchFamily="34" charset="0"/>
              </a:rPr>
              <a:t>What is Max HR? </a:t>
            </a:r>
            <a:r>
              <a:rPr lang="en-US" sz="2200" dirty="0">
                <a:latin typeface="Calibri" panose="020F0502020204030204" pitchFamily="34" charset="0"/>
                <a:ea typeface="Calibri" panose="020F0502020204030204" pitchFamily="34" charset="0"/>
                <a:cs typeface="Calibri" panose="020F0502020204030204" pitchFamily="34" charset="0"/>
              </a:rPr>
              <a:t>Max Heart Rate (Max HR) is the highest bpm an individual's heart can achieve during intense activity. It helps assess cardiovascular health and plan exercise regimens.</a:t>
            </a:r>
          </a:p>
          <a:p>
            <a:r>
              <a:rPr lang="en-US" sz="2200" dirty="0">
                <a:latin typeface="Calibri" panose="020F0502020204030204" pitchFamily="34" charset="0"/>
                <a:ea typeface="Calibri" panose="020F0502020204030204" pitchFamily="34" charset="0"/>
                <a:cs typeface="Calibri" panose="020F0502020204030204" pitchFamily="34" charset="0"/>
              </a:rPr>
              <a:t>Max HR Calculation: Formula: Max HR = 220 − Age. As age increases, Max HR decreases.</a:t>
            </a:r>
          </a:p>
          <a:p>
            <a:pPr>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A random adjustment of ±5 bpm simulates natural fluctuations due to fitness, genetics, and health.</a:t>
            </a:r>
          </a:p>
          <a:p>
            <a:r>
              <a:rPr lang="en-US" sz="2200" dirty="0">
                <a:latin typeface="Calibri" panose="020F0502020204030204" pitchFamily="34" charset="0"/>
                <a:ea typeface="Calibri" panose="020F0502020204030204" pitchFamily="34" charset="0"/>
                <a:cs typeface="Calibri" panose="020F0502020204030204" pitchFamily="34" charset="0"/>
              </a:rPr>
              <a:t>Function Implementation: Calculation: Max HR is calculated based on age and adjusted by ±5 bpm.</a:t>
            </a:r>
          </a:p>
          <a:p>
            <a:pPr>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Clipping: Ensures Max HR is between 60 bpm and the theoretical Max HR.</a:t>
            </a: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Example Calculation</a:t>
            </a:r>
            <a:r>
              <a:rPr lang="en-US" sz="2200"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For a 30-year-old: Max HR = 220 − 30 = 190 (range: 185-195 bpm).</a:t>
            </a:r>
          </a:p>
          <a:p>
            <a:pPr>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For a 60-year-old: Max HR = 220 − 60 = 160 (range: 155-165 bpm).</a:t>
            </a: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Key Insights</a:t>
            </a:r>
            <a:r>
              <a:rPr lang="en-US" sz="2200" dirty="0">
                <a:latin typeface="Calibri" panose="020F0502020204030204" pitchFamily="34" charset="0"/>
                <a:ea typeface="Calibri" panose="020F0502020204030204" pitchFamily="34" charset="0"/>
                <a:cs typeface="Calibri" panose="020F0502020204030204" pitchFamily="34" charset="0"/>
              </a:rPr>
              <a:t>: Age Impact: Max HR decreases with age, influencing exercise intensity.</a:t>
            </a: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pic>
        <p:nvPicPr>
          <p:cNvPr id="5" name="Picture 4">
            <a:extLst>
              <a:ext uri="{FF2B5EF4-FFF2-40B4-BE49-F238E27FC236}">
                <a16:creationId xmlns:a16="http://schemas.microsoft.com/office/drawing/2014/main" id="{00CB0DA8-E037-93C7-9E90-E0790CE37F8A}"/>
              </a:ext>
            </a:extLst>
          </p:cNvPr>
          <p:cNvPicPr>
            <a:picLocks noChangeAspect="1"/>
          </p:cNvPicPr>
          <p:nvPr/>
        </p:nvPicPr>
        <p:blipFill>
          <a:blip r:embed="rId2"/>
          <a:stretch>
            <a:fillRect/>
          </a:stretch>
        </p:blipFill>
        <p:spPr>
          <a:xfrm>
            <a:off x="2590800" y="4844143"/>
            <a:ext cx="7369629" cy="1817914"/>
          </a:xfrm>
          <a:prstGeom prst="rect">
            <a:avLst/>
          </a:prstGeom>
        </p:spPr>
      </p:pic>
    </p:spTree>
    <p:extLst>
      <p:ext uri="{BB962C8B-B14F-4D97-AF65-F5344CB8AC3E}">
        <p14:creationId xmlns:p14="http://schemas.microsoft.com/office/powerpoint/2010/main" val="3966236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38B0B0-A55F-FD43-73E3-887390AF8F8E}"/>
              </a:ext>
            </a:extLst>
          </p:cNvPr>
          <p:cNvSpPr>
            <a:spLocks noGrp="1"/>
          </p:cNvSpPr>
          <p:nvPr>
            <p:ph idx="1"/>
          </p:nvPr>
        </p:nvSpPr>
        <p:spPr>
          <a:xfrm>
            <a:off x="304800" y="236310"/>
            <a:ext cx="11887200" cy="6414861"/>
          </a:xfrm>
        </p:spPr>
        <p:txBody>
          <a:bodyPr/>
          <a:lstStyle/>
          <a:p>
            <a:pPr marL="0" indent="0">
              <a:buNone/>
            </a:pPr>
            <a:r>
              <a:rPr lang="en-US" sz="2600" b="1" u="sng" dirty="0">
                <a:latin typeface="Calibri" panose="020F0502020204030204" pitchFamily="34" charset="0"/>
                <a:ea typeface="Calibri" panose="020F0502020204030204" pitchFamily="34" charset="0"/>
                <a:cs typeface="Calibri" panose="020F0502020204030204" pitchFamily="34" charset="0"/>
              </a:rPr>
              <a:t>Simulating Exercise Angina</a:t>
            </a:r>
          </a:p>
          <a:p>
            <a:pPr marL="0" indent="0">
              <a:buNone/>
            </a:pPr>
            <a:r>
              <a:rPr lang="en-US" sz="2200" u="sng" dirty="0">
                <a:latin typeface="Calibri" panose="020F0502020204030204" pitchFamily="34" charset="0"/>
                <a:ea typeface="Calibri" panose="020F0502020204030204" pitchFamily="34" charset="0"/>
                <a:cs typeface="Calibri" panose="020F0502020204030204" pitchFamily="34" charset="0"/>
              </a:rPr>
              <a:t>What is Exercise Angina?</a:t>
            </a:r>
            <a:r>
              <a:rPr lang="en-US" sz="2200" dirty="0">
                <a:latin typeface="Calibri" panose="020F0502020204030204" pitchFamily="34" charset="0"/>
                <a:ea typeface="Calibri" panose="020F0502020204030204" pitchFamily="34" charset="0"/>
                <a:cs typeface="Calibri" panose="020F0502020204030204" pitchFamily="34" charset="0"/>
              </a:rPr>
              <a:t> Exercise Angina refers to chest pain or discomfort that occurs during physical activity due to insufficient oxygen supply to the heart. It is a key indicator of heart disease or cardiovascular problems.</a:t>
            </a:r>
          </a:p>
          <a:p>
            <a:pPr marL="0" indent="0">
              <a:buNone/>
            </a:pPr>
            <a:endParaRPr lang="en-US" sz="2200" u="sng"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graphicFrame>
        <p:nvGraphicFramePr>
          <p:cNvPr id="4" name="Table 3">
            <a:extLst>
              <a:ext uri="{FF2B5EF4-FFF2-40B4-BE49-F238E27FC236}">
                <a16:creationId xmlns:a16="http://schemas.microsoft.com/office/drawing/2014/main" id="{4AD62B06-6DF5-74C9-FF0A-6F9EBAFDF858}"/>
              </a:ext>
            </a:extLst>
          </p:cNvPr>
          <p:cNvGraphicFramePr>
            <a:graphicFrameLocks noGrp="1"/>
          </p:cNvGraphicFramePr>
          <p:nvPr>
            <p:extLst>
              <p:ext uri="{D42A27DB-BD31-4B8C-83A1-F6EECF244321}">
                <p14:modId xmlns:p14="http://schemas.microsoft.com/office/powerpoint/2010/main" val="491403270"/>
              </p:ext>
            </p:extLst>
          </p:nvPr>
        </p:nvGraphicFramePr>
        <p:xfrm>
          <a:off x="664030" y="1894115"/>
          <a:ext cx="10613569" cy="2226310"/>
        </p:xfrm>
        <a:graphic>
          <a:graphicData uri="http://schemas.openxmlformats.org/drawingml/2006/table">
            <a:tbl>
              <a:tblPr>
                <a:tableStyleId>{5C22544A-7EE6-4342-B048-85BDC9FD1C3A}</a:tableStyleId>
              </a:tblPr>
              <a:tblGrid>
                <a:gridCol w="1641565">
                  <a:extLst>
                    <a:ext uri="{9D8B030D-6E8A-4147-A177-3AD203B41FA5}">
                      <a16:colId xmlns:a16="http://schemas.microsoft.com/office/drawing/2014/main" val="3239091365"/>
                    </a:ext>
                  </a:extLst>
                </a:gridCol>
                <a:gridCol w="4825636">
                  <a:extLst>
                    <a:ext uri="{9D8B030D-6E8A-4147-A177-3AD203B41FA5}">
                      <a16:colId xmlns:a16="http://schemas.microsoft.com/office/drawing/2014/main" val="2955488130"/>
                    </a:ext>
                  </a:extLst>
                </a:gridCol>
                <a:gridCol w="2731225">
                  <a:extLst>
                    <a:ext uri="{9D8B030D-6E8A-4147-A177-3AD203B41FA5}">
                      <a16:colId xmlns:a16="http://schemas.microsoft.com/office/drawing/2014/main" val="333575"/>
                    </a:ext>
                  </a:extLst>
                </a:gridCol>
                <a:gridCol w="1415143">
                  <a:extLst>
                    <a:ext uri="{9D8B030D-6E8A-4147-A177-3AD203B41FA5}">
                      <a16:colId xmlns:a16="http://schemas.microsoft.com/office/drawing/2014/main" val="3218761898"/>
                    </a:ext>
                  </a:extLst>
                </a:gridCol>
              </a:tblGrid>
              <a:tr h="184150">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Age Group</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Risk of Exercise Angina</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Probability of Angina (%)</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Simulated Outcome</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6273616"/>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Under 20 years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Very low risk</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"N" (No angina)</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3956487"/>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Under 30 years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Low risk</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10%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"Y" or "N" (Low risk)</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1554674"/>
                  </a:ext>
                </a:extLst>
              </a:tr>
              <a:tr h="36830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30–50 years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Moderate risk</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20%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"Y" or "N" (Moderate risk)</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6713501"/>
                  </a:ext>
                </a:extLst>
              </a:tr>
              <a:tr h="36830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Above 50 years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Higher risk</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40%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"Y" or "N" (Higher risk)</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4487495"/>
                  </a:ext>
                </a:extLst>
              </a:tr>
            </a:tbl>
          </a:graphicData>
        </a:graphic>
      </p:graphicFrame>
      <p:pic>
        <p:nvPicPr>
          <p:cNvPr id="6" name="Picture 5">
            <a:extLst>
              <a:ext uri="{FF2B5EF4-FFF2-40B4-BE49-F238E27FC236}">
                <a16:creationId xmlns:a16="http://schemas.microsoft.com/office/drawing/2014/main" id="{3D411EDF-8C82-680D-03F7-8F846AEDCEEF}"/>
              </a:ext>
            </a:extLst>
          </p:cNvPr>
          <p:cNvPicPr>
            <a:picLocks noChangeAspect="1"/>
          </p:cNvPicPr>
          <p:nvPr/>
        </p:nvPicPr>
        <p:blipFill>
          <a:blip r:embed="rId2"/>
          <a:stretch>
            <a:fillRect/>
          </a:stretch>
        </p:blipFill>
        <p:spPr>
          <a:xfrm>
            <a:off x="1621971" y="4325293"/>
            <a:ext cx="9209315" cy="2121009"/>
          </a:xfrm>
          <a:prstGeom prst="rect">
            <a:avLst/>
          </a:prstGeom>
        </p:spPr>
      </p:pic>
    </p:spTree>
    <p:extLst>
      <p:ext uri="{BB962C8B-B14F-4D97-AF65-F5344CB8AC3E}">
        <p14:creationId xmlns:p14="http://schemas.microsoft.com/office/powerpoint/2010/main" val="466228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073937-463B-151A-E1EE-EF1D2E7881B3}"/>
              </a:ext>
            </a:extLst>
          </p:cNvPr>
          <p:cNvSpPr>
            <a:spLocks noGrp="1"/>
          </p:cNvSpPr>
          <p:nvPr>
            <p:ph idx="1"/>
          </p:nvPr>
        </p:nvSpPr>
        <p:spPr>
          <a:xfrm>
            <a:off x="217713" y="247196"/>
            <a:ext cx="11789229" cy="6295118"/>
          </a:xfrm>
        </p:spPr>
        <p:txBody>
          <a:bodyPr/>
          <a:lstStyle/>
          <a:p>
            <a:pPr marL="0" indent="0">
              <a:buNone/>
            </a:pPr>
            <a:r>
              <a:rPr lang="en-US" sz="2600" b="1" u="sng" dirty="0">
                <a:latin typeface="Calibri" panose="020F0502020204030204" pitchFamily="34" charset="0"/>
                <a:ea typeface="Calibri" panose="020F0502020204030204" pitchFamily="34" charset="0"/>
                <a:cs typeface="Calibri" panose="020F0502020204030204" pitchFamily="34" charset="0"/>
              </a:rPr>
              <a:t>Simulating Old Peak Values</a:t>
            </a:r>
          </a:p>
          <a:p>
            <a:r>
              <a:rPr lang="en-US" sz="2200" b="1" dirty="0">
                <a:latin typeface="Calibri" panose="020F0502020204030204" pitchFamily="34" charset="0"/>
                <a:ea typeface="Calibri" panose="020F0502020204030204" pitchFamily="34" charset="0"/>
                <a:cs typeface="Calibri" panose="020F0502020204030204" pitchFamily="34" charset="0"/>
              </a:rPr>
              <a:t>Goal</a:t>
            </a:r>
            <a:r>
              <a:rPr lang="en-US" sz="2200" dirty="0">
                <a:latin typeface="Calibri" panose="020F0502020204030204" pitchFamily="34" charset="0"/>
                <a:ea typeface="Calibri" panose="020F0502020204030204" pitchFamily="34" charset="0"/>
                <a:cs typeface="Calibri" panose="020F0502020204030204" pitchFamily="34" charset="0"/>
              </a:rPr>
              <a:t>: To simulate the Old Peak values based on the presence of Exercise Angina in the dataset, reflecting the severity of stress-induced heart conditions.</a:t>
            </a:r>
          </a:p>
          <a:p>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Key Insights:</a:t>
            </a:r>
          </a:p>
          <a:p>
            <a:r>
              <a:rPr lang="en-US" sz="1600" b="1" dirty="0"/>
              <a:t>Higher Old Peak</a:t>
            </a:r>
            <a:r>
              <a:rPr lang="en-US" sz="1600" dirty="0"/>
              <a:t> (1.0–6.0) is associated with </a:t>
            </a:r>
            <a:r>
              <a:rPr lang="en-US" sz="1600" b="1" dirty="0"/>
              <a:t>exercise angina</a:t>
            </a:r>
            <a:r>
              <a:rPr lang="en-US" sz="1600" dirty="0"/>
              <a:t>, indicating more stress on the heart.</a:t>
            </a:r>
          </a:p>
          <a:p>
            <a:r>
              <a:rPr lang="en-US" sz="1600" b="1" dirty="0"/>
              <a:t>Lower Old Peak</a:t>
            </a:r>
            <a:r>
              <a:rPr lang="en-US" sz="1600" dirty="0"/>
              <a:t> (0.0–2.5) occurs in individuals </a:t>
            </a:r>
            <a:r>
              <a:rPr lang="en-US" sz="1600" b="1" dirty="0"/>
              <a:t>without exercise angina</a:t>
            </a:r>
            <a:r>
              <a:rPr lang="en-US" sz="1600" dirty="0"/>
              <a:t>, suggesting less heart stress during physical exertion.</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E4E22F04-4588-6C40-22FD-046B6BB57F1D}"/>
              </a:ext>
            </a:extLst>
          </p:cNvPr>
          <p:cNvGraphicFramePr>
            <a:graphicFrameLocks noGrp="1"/>
          </p:cNvGraphicFramePr>
          <p:nvPr>
            <p:extLst>
              <p:ext uri="{D42A27DB-BD31-4B8C-83A1-F6EECF244321}">
                <p14:modId xmlns:p14="http://schemas.microsoft.com/office/powerpoint/2010/main" val="934477833"/>
              </p:ext>
            </p:extLst>
          </p:nvPr>
        </p:nvGraphicFramePr>
        <p:xfrm>
          <a:off x="304799" y="1567543"/>
          <a:ext cx="11451771" cy="1116330"/>
        </p:xfrm>
        <a:graphic>
          <a:graphicData uri="http://schemas.openxmlformats.org/drawingml/2006/table">
            <a:tbl>
              <a:tblPr>
                <a:tableStyleId>{5C22544A-7EE6-4342-B048-85BDC9FD1C3A}</a:tableStyleId>
              </a:tblPr>
              <a:tblGrid>
                <a:gridCol w="1771207">
                  <a:extLst>
                    <a:ext uri="{9D8B030D-6E8A-4147-A177-3AD203B41FA5}">
                      <a16:colId xmlns:a16="http://schemas.microsoft.com/office/drawing/2014/main" val="1200869958"/>
                    </a:ext>
                  </a:extLst>
                </a:gridCol>
                <a:gridCol w="5206739">
                  <a:extLst>
                    <a:ext uri="{9D8B030D-6E8A-4147-A177-3AD203B41FA5}">
                      <a16:colId xmlns:a16="http://schemas.microsoft.com/office/drawing/2014/main" val="3736068674"/>
                    </a:ext>
                  </a:extLst>
                </a:gridCol>
                <a:gridCol w="2946922">
                  <a:extLst>
                    <a:ext uri="{9D8B030D-6E8A-4147-A177-3AD203B41FA5}">
                      <a16:colId xmlns:a16="http://schemas.microsoft.com/office/drawing/2014/main" val="754542686"/>
                    </a:ext>
                  </a:extLst>
                </a:gridCol>
                <a:gridCol w="1526903">
                  <a:extLst>
                    <a:ext uri="{9D8B030D-6E8A-4147-A177-3AD203B41FA5}">
                      <a16:colId xmlns:a16="http://schemas.microsoft.com/office/drawing/2014/main" val="1346852528"/>
                    </a:ext>
                  </a:extLst>
                </a:gridCol>
              </a:tblGrid>
              <a:tr h="368300">
                <a:tc>
                  <a:txBody>
                    <a:bodyPr/>
                    <a:lstStyle/>
                    <a:p>
                      <a:pPr algn="ctr" fontAlgn="ctr"/>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Condition</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Exercise Angina (Y/N)</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Old Peak Range</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Old Peak Value Simulation</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1929676"/>
                  </a:ext>
                </a:extLst>
              </a:tr>
              <a:tr h="36830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With Exercise Angina (Y)</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Yes</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1.0 - 6.0</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Random value between 1.0 and 6.0</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1496782"/>
                  </a:ext>
                </a:extLst>
              </a:tr>
              <a:tr h="36830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Without Exercise Angina (N)</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No</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0.0 - 2.5</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Random value between 0.0 and 2.5</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5001094"/>
                  </a:ext>
                </a:extLst>
              </a:tr>
            </a:tbl>
          </a:graphicData>
        </a:graphic>
      </p:graphicFrame>
      <p:pic>
        <p:nvPicPr>
          <p:cNvPr id="6" name="Picture 5">
            <a:extLst>
              <a:ext uri="{FF2B5EF4-FFF2-40B4-BE49-F238E27FC236}">
                <a16:creationId xmlns:a16="http://schemas.microsoft.com/office/drawing/2014/main" id="{F7247569-27F5-C93E-7E87-57E67BE9E6D9}"/>
              </a:ext>
            </a:extLst>
          </p:cNvPr>
          <p:cNvPicPr>
            <a:picLocks noChangeAspect="1"/>
          </p:cNvPicPr>
          <p:nvPr/>
        </p:nvPicPr>
        <p:blipFill>
          <a:blip r:embed="rId2"/>
          <a:stretch>
            <a:fillRect/>
          </a:stretch>
        </p:blipFill>
        <p:spPr>
          <a:xfrm>
            <a:off x="2046515" y="4763372"/>
            <a:ext cx="8926286" cy="1358970"/>
          </a:xfrm>
          <a:prstGeom prst="rect">
            <a:avLst/>
          </a:prstGeom>
        </p:spPr>
      </p:pic>
    </p:spTree>
    <p:extLst>
      <p:ext uri="{BB962C8B-B14F-4D97-AF65-F5344CB8AC3E}">
        <p14:creationId xmlns:p14="http://schemas.microsoft.com/office/powerpoint/2010/main" val="3792205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94471D-FE43-E73F-C5CF-E2BFC7AB42DE}"/>
              </a:ext>
            </a:extLst>
          </p:cNvPr>
          <p:cNvSpPr>
            <a:spLocks noGrp="1"/>
          </p:cNvSpPr>
          <p:nvPr>
            <p:ph idx="1"/>
          </p:nvPr>
        </p:nvSpPr>
        <p:spPr>
          <a:xfrm>
            <a:off x="185056" y="170996"/>
            <a:ext cx="11778343" cy="6447517"/>
          </a:xfrm>
        </p:spPr>
        <p:txBody>
          <a:bodyPr/>
          <a:lstStyle/>
          <a:p>
            <a:pPr marL="0" indent="0">
              <a:buNone/>
            </a:pPr>
            <a:r>
              <a:rPr lang="en-US" sz="2600" b="1" u="sng" dirty="0">
                <a:latin typeface="Calibri" panose="020F0502020204030204" pitchFamily="34" charset="0"/>
                <a:ea typeface="Calibri" panose="020F0502020204030204" pitchFamily="34" charset="0"/>
                <a:cs typeface="Calibri" panose="020F0502020204030204" pitchFamily="34" charset="0"/>
              </a:rPr>
              <a:t>Simulating ST Slope</a:t>
            </a:r>
          </a:p>
          <a:p>
            <a:r>
              <a:rPr lang="en-US" sz="2200" b="1" dirty="0">
                <a:latin typeface="Calibri" panose="020F0502020204030204" pitchFamily="34" charset="0"/>
                <a:ea typeface="Calibri" panose="020F0502020204030204" pitchFamily="34" charset="0"/>
                <a:cs typeface="Calibri" panose="020F0502020204030204" pitchFamily="34" charset="0"/>
              </a:rPr>
              <a:t>Goal</a:t>
            </a:r>
            <a:r>
              <a:rPr lang="en-US" sz="2200" dirty="0">
                <a:latin typeface="Calibri" panose="020F0502020204030204" pitchFamily="34" charset="0"/>
                <a:ea typeface="Calibri" panose="020F0502020204030204" pitchFamily="34" charset="0"/>
                <a:cs typeface="Calibri" panose="020F0502020204030204" pitchFamily="34" charset="0"/>
              </a:rPr>
              <a:t>: To simulate the ST Slope values, considering the presence of Exercise Angina, reflecting heart stress during physical activity</a:t>
            </a:r>
            <a:r>
              <a:rPr lang="en-US" sz="1600" dirty="0"/>
              <a:t>.</a:t>
            </a:r>
          </a:p>
          <a:p>
            <a:endParaRPr lang="en-US" sz="1600" dirty="0"/>
          </a:p>
          <a:p>
            <a:endParaRPr lang="en-US" sz="1600" dirty="0"/>
          </a:p>
          <a:p>
            <a:endParaRPr lang="en-US" sz="1600" dirty="0"/>
          </a:p>
          <a:p>
            <a:endParaRPr lang="en-US" sz="1600" dirty="0"/>
          </a:p>
          <a:p>
            <a:endParaRPr lang="en-US" sz="1600" dirty="0"/>
          </a:p>
          <a:p>
            <a:endParaRPr lang="en-US" sz="1600" dirty="0"/>
          </a:p>
          <a:p>
            <a:endParaRPr lang="en-US" sz="1600" dirty="0"/>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Key Insights:</a:t>
            </a:r>
          </a:p>
          <a:p>
            <a:r>
              <a:rPr lang="en-US" sz="2200" dirty="0">
                <a:latin typeface="Calibri" panose="020F0502020204030204" pitchFamily="34" charset="0"/>
                <a:ea typeface="Calibri" panose="020F0502020204030204" pitchFamily="34" charset="0"/>
                <a:cs typeface="Calibri" panose="020F0502020204030204" pitchFamily="34" charset="0"/>
              </a:rPr>
              <a:t>Flat or Down Slope: Associated with Exercise Angina, indicating heart stress or ischemia.</a:t>
            </a:r>
          </a:p>
          <a:p>
            <a:r>
              <a:rPr lang="en-US" sz="2200" dirty="0">
                <a:latin typeface="Calibri" panose="020F0502020204030204" pitchFamily="34" charset="0"/>
                <a:ea typeface="Calibri" panose="020F0502020204030204" pitchFamily="34" charset="0"/>
                <a:cs typeface="Calibri" panose="020F0502020204030204" pitchFamily="34" charset="0"/>
              </a:rPr>
              <a:t>Upward Slope: Typically indicates normal heart function without exercise-induced stress.</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600" b="1" u="sng"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5" name="Table 4">
            <a:extLst>
              <a:ext uri="{FF2B5EF4-FFF2-40B4-BE49-F238E27FC236}">
                <a16:creationId xmlns:a16="http://schemas.microsoft.com/office/drawing/2014/main" id="{022D4820-1854-BA27-EC21-A082005CF135}"/>
              </a:ext>
            </a:extLst>
          </p:cNvPr>
          <p:cNvGraphicFramePr>
            <a:graphicFrameLocks noGrp="1"/>
          </p:cNvGraphicFramePr>
          <p:nvPr>
            <p:extLst>
              <p:ext uri="{D42A27DB-BD31-4B8C-83A1-F6EECF244321}">
                <p14:modId xmlns:p14="http://schemas.microsoft.com/office/powerpoint/2010/main" val="2405264843"/>
              </p:ext>
            </p:extLst>
          </p:nvPr>
        </p:nvGraphicFramePr>
        <p:xfrm>
          <a:off x="391885" y="1545771"/>
          <a:ext cx="10080171" cy="1964690"/>
        </p:xfrm>
        <a:graphic>
          <a:graphicData uri="http://schemas.openxmlformats.org/drawingml/2006/table">
            <a:tbl>
              <a:tblPr>
                <a:tableStyleId>{5C22544A-7EE6-4342-B048-85BDC9FD1C3A}</a:tableStyleId>
              </a:tblPr>
              <a:tblGrid>
                <a:gridCol w="1798923">
                  <a:extLst>
                    <a:ext uri="{9D8B030D-6E8A-4147-A177-3AD203B41FA5}">
                      <a16:colId xmlns:a16="http://schemas.microsoft.com/office/drawing/2014/main" val="3041083832"/>
                    </a:ext>
                  </a:extLst>
                </a:gridCol>
                <a:gridCol w="5288213">
                  <a:extLst>
                    <a:ext uri="{9D8B030D-6E8A-4147-A177-3AD203B41FA5}">
                      <a16:colId xmlns:a16="http://schemas.microsoft.com/office/drawing/2014/main" val="1262456369"/>
                    </a:ext>
                  </a:extLst>
                </a:gridCol>
                <a:gridCol w="2993035">
                  <a:extLst>
                    <a:ext uri="{9D8B030D-6E8A-4147-A177-3AD203B41FA5}">
                      <a16:colId xmlns:a16="http://schemas.microsoft.com/office/drawing/2014/main" val="247853175"/>
                    </a:ext>
                  </a:extLst>
                </a:gridCol>
              </a:tblGrid>
              <a:tr h="184150">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Exercise Angina (Y/N)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ST Slope Simulation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Probability</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7852439"/>
                  </a:ext>
                </a:extLst>
              </a:tr>
              <a:tr h="368300">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With Exercise Angina (Y)</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Flat</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50%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8375905"/>
                  </a:ext>
                </a:extLst>
              </a:tr>
              <a:tr h="184150">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Up</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30%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0554012"/>
                  </a:ext>
                </a:extLst>
              </a:tr>
              <a:tr h="184150">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Down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20%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9667363"/>
                  </a:ext>
                </a:extLst>
              </a:tr>
              <a:tr h="368300">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Without Exercise Angina (N)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Flat</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30%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1651473"/>
                  </a:ext>
                </a:extLst>
              </a:tr>
              <a:tr h="184150">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Up</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60%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3760896"/>
                  </a:ext>
                </a:extLst>
              </a:tr>
              <a:tr h="184150">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Down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10%</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266610"/>
                  </a:ext>
                </a:extLst>
              </a:tr>
            </a:tbl>
          </a:graphicData>
        </a:graphic>
      </p:graphicFrame>
      <p:pic>
        <p:nvPicPr>
          <p:cNvPr id="7" name="Picture 6">
            <a:extLst>
              <a:ext uri="{FF2B5EF4-FFF2-40B4-BE49-F238E27FC236}">
                <a16:creationId xmlns:a16="http://schemas.microsoft.com/office/drawing/2014/main" id="{F4EB2E5F-0ABC-E7A5-FC3E-4ADE321AFC9E}"/>
              </a:ext>
            </a:extLst>
          </p:cNvPr>
          <p:cNvPicPr>
            <a:picLocks noChangeAspect="1"/>
          </p:cNvPicPr>
          <p:nvPr/>
        </p:nvPicPr>
        <p:blipFill>
          <a:blip r:embed="rId2"/>
          <a:stretch>
            <a:fillRect/>
          </a:stretch>
        </p:blipFill>
        <p:spPr>
          <a:xfrm>
            <a:off x="1426029" y="5145237"/>
            <a:ext cx="9350827" cy="1473276"/>
          </a:xfrm>
          <a:prstGeom prst="rect">
            <a:avLst/>
          </a:prstGeom>
        </p:spPr>
      </p:pic>
    </p:spTree>
    <p:extLst>
      <p:ext uri="{BB962C8B-B14F-4D97-AF65-F5344CB8AC3E}">
        <p14:creationId xmlns:p14="http://schemas.microsoft.com/office/powerpoint/2010/main" val="609552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CE2D07-D9D1-4845-72B3-DA0FB25D9842}"/>
              </a:ext>
            </a:extLst>
          </p:cNvPr>
          <p:cNvSpPr>
            <a:spLocks noGrp="1"/>
          </p:cNvSpPr>
          <p:nvPr>
            <p:ph idx="1"/>
          </p:nvPr>
        </p:nvSpPr>
        <p:spPr>
          <a:xfrm>
            <a:off x="185057" y="141514"/>
            <a:ext cx="11800114" cy="6477000"/>
          </a:xfrm>
        </p:spPr>
        <p:txBody>
          <a:bodyPr>
            <a:normAutofit lnSpcReduction="10000"/>
          </a:bodyPr>
          <a:lstStyle/>
          <a:p>
            <a:pPr marL="0" indent="0">
              <a:buNone/>
            </a:pPr>
            <a:r>
              <a:rPr lang="en-US" sz="2600" b="1" u="sng" dirty="0">
                <a:latin typeface="Calibri" panose="020F0502020204030204" pitchFamily="34" charset="0"/>
                <a:ea typeface="Calibri" panose="020F0502020204030204" pitchFamily="34" charset="0"/>
                <a:cs typeface="Calibri" panose="020F0502020204030204" pitchFamily="34" charset="0"/>
              </a:rPr>
              <a:t>Generating Age- and Gender-Appropriate Lipid Values</a:t>
            </a:r>
          </a:p>
          <a:p>
            <a:r>
              <a:rPr lang="en-US" sz="2200" b="1" dirty="0">
                <a:latin typeface="Calibri" panose="020F0502020204030204" pitchFamily="34" charset="0"/>
                <a:ea typeface="Calibri" panose="020F0502020204030204" pitchFamily="34" charset="0"/>
                <a:cs typeface="Calibri" panose="020F0502020204030204" pitchFamily="34" charset="0"/>
              </a:rPr>
              <a:t>Goal</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To simulate lipid panel values (Total Cholesterol, LDL, HDL, and Triglycerides) based on age and gender for individuals in the health dataset.</a:t>
            </a: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What is a Lipid Panel? </a:t>
            </a:r>
            <a:r>
              <a:rPr lang="en-US" sz="2000" dirty="0">
                <a:latin typeface="Calibri" panose="020F0502020204030204" pitchFamily="34" charset="0"/>
                <a:ea typeface="Calibri" panose="020F0502020204030204" pitchFamily="34" charset="0"/>
                <a:cs typeface="Calibri" panose="020F0502020204030204" pitchFamily="34" charset="0"/>
              </a:rPr>
              <a:t>A lipid panel measures various types of cholesterol and lipids in the blood:</a:t>
            </a:r>
          </a:p>
          <a:p>
            <a:r>
              <a:rPr lang="en-US" sz="2000" dirty="0">
                <a:latin typeface="Calibri" panose="020F0502020204030204" pitchFamily="34" charset="0"/>
                <a:ea typeface="Calibri" panose="020F0502020204030204" pitchFamily="34" charset="0"/>
                <a:cs typeface="Calibri" panose="020F0502020204030204" pitchFamily="34" charset="0"/>
              </a:rPr>
              <a:t>Total Cholesterol: Measures overall cholesterol levels.</a:t>
            </a:r>
          </a:p>
          <a:p>
            <a:r>
              <a:rPr lang="en-US" sz="2000" dirty="0">
                <a:latin typeface="Calibri" panose="020F0502020204030204" pitchFamily="34" charset="0"/>
                <a:ea typeface="Calibri" panose="020F0502020204030204" pitchFamily="34" charset="0"/>
                <a:cs typeface="Calibri" panose="020F0502020204030204" pitchFamily="34" charset="0"/>
              </a:rPr>
              <a:t>LDL Cholesterol: Often referred to as “bad” cholesterol; higher levels increase the risk of heart disease.</a:t>
            </a:r>
          </a:p>
          <a:p>
            <a:r>
              <a:rPr lang="en-US" sz="2000" dirty="0">
                <a:latin typeface="Calibri" panose="020F0502020204030204" pitchFamily="34" charset="0"/>
                <a:ea typeface="Calibri" panose="020F0502020204030204" pitchFamily="34" charset="0"/>
                <a:cs typeface="Calibri" panose="020F0502020204030204" pitchFamily="34" charset="0"/>
              </a:rPr>
              <a:t>HDL Cholesterol: Known as “good” cholesterol; helps remove other forms of cholesterol from the bloodstream.</a:t>
            </a:r>
          </a:p>
          <a:p>
            <a:r>
              <a:rPr lang="en-US" sz="2000" dirty="0">
                <a:latin typeface="Calibri" panose="020F0502020204030204" pitchFamily="34" charset="0"/>
                <a:ea typeface="Calibri" panose="020F0502020204030204" pitchFamily="34" charset="0"/>
                <a:cs typeface="Calibri" panose="020F0502020204030204" pitchFamily="34" charset="0"/>
              </a:rPr>
              <a:t>Triglycerides: A type of fat found in the blood; high levels are associated with increased risk of heart disease.</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Key Insights:</a:t>
            </a:r>
          </a:p>
          <a:p>
            <a:r>
              <a:rPr lang="en-US" sz="2000" dirty="0">
                <a:latin typeface="Calibri" panose="020F0502020204030204" pitchFamily="34" charset="0"/>
                <a:ea typeface="Calibri" panose="020F0502020204030204" pitchFamily="34" charset="0"/>
                <a:cs typeface="Calibri" panose="020F0502020204030204" pitchFamily="34" charset="0"/>
              </a:rPr>
              <a:t>Total Cholesterol &amp; LDL: These values help assess the risk of heart disease, especially in older adults.</a:t>
            </a:r>
          </a:p>
          <a:p>
            <a:r>
              <a:rPr lang="en-US" sz="2000" dirty="0">
                <a:latin typeface="Calibri" panose="020F0502020204030204" pitchFamily="34" charset="0"/>
                <a:ea typeface="Calibri" panose="020F0502020204030204" pitchFamily="34" charset="0"/>
                <a:cs typeface="Calibri" panose="020F0502020204030204" pitchFamily="34" charset="0"/>
              </a:rPr>
              <a:t>HDL Cholesterol: Higher levels protect against heart disease.</a:t>
            </a:r>
          </a:p>
          <a:p>
            <a:r>
              <a:rPr lang="en-US" sz="2000" dirty="0">
                <a:latin typeface="Calibri" panose="020F0502020204030204" pitchFamily="34" charset="0"/>
                <a:ea typeface="Calibri" panose="020F0502020204030204" pitchFamily="34" charset="0"/>
                <a:cs typeface="Calibri" panose="020F0502020204030204" pitchFamily="34" charset="0"/>
              </a:rPr>
              <a:t>Triglycerides: High levels can indicate a risk of metabolic diseases like diabetes.</a:t>
            </a:r>
          </a:p>
        </p:txBody>
      </p:sp>
      <p:graphicFrame>
        <p:nvGraphicFramePr>
          <p:cNvPr id="4" name="Table 3">
            <a:extLst>
              <a:ext uri="{FF2B5EF4-FFF2-40B4-BE49-F238E27FC236}">
                <a16:creationId xmlns:a16="http://schemas.microsoft.com/office/drawing/2014/main" id="{231D7412-D5A4-8B7F-F574-BB6514C7D4D6}"/>
              </a:ext>
            </a:extLst>
          </p:cNvPr>
          <p:cNvGraphicFramePr>
            <a:graphicFrameLocks noGrp="1"/>
          </p:cNvGraphicFramePr>
          <p:nvPr>
            <p:extLst>
              <p:ext uri="{D42A27DB-BD31-4B8C-83A1-F6EECF244321}">
                <p14:modId xmlns:p14="http://schemas.microsoft.com/office/powerpoint/2010/main" val="2923137498"/>
              </p:ext>
            </p:extLst>
          </p:nvPr>
        </p:nvGraphicFramePr>
        <p:xfrm>
          <a:off x="304800" y="3380014"/>
          <a:ext cx="11560628" cy="1370572"/>
        </p:xfrm>
        <a:graphic>
          <a:graphicData uri="http://schemas.openxmlformats.org/drawingml/2006/table">
            <a:tbl>
              <a:tblPr>
                <a:tableStyleId>{5C22544A-7EE6-4342-B048-85BDC9FD1C3A}</a:tableStyleId>
              </a:tblPr>
              <a:tblGrid>
                <a:gridCol w="1506779">
                  <a:extLst>
                    <a:ext uri="{9D8B030D-6E8A-4147-A177-3AD203B41FA5}">
                      <a16:colId xmlns:a16="http://schemas.microsoft.com/office/drawing/2014/main" val="2104582544"/>
                    </a:ext>
                  </a:extLst>
                </a:gridCol>
                <a:gridCol w="4429410">
                  <a:extLst>
                    <a:ext uri="{9D8B030D-6E8A-4147-A177-3AD203B41FA5}">
                      <a16:colId xmlns:a16="http://schemas.microsoft.com/office/drawing/2014/main" val="4193578090"/>
                    </a:ext>
                  </a:extLst>
                </a:gridCol>
                <a:gridCol w="2434924">
                  <a:extLst>
                    <a:ext uri="{9D8B030D-6E8A-4147-A177-3AD203B41FA5}">
                      <a16:colId xmlns:a16="http://schemas.microsoft.com/office/drawing/2014/main" val="4055602980"/>
                    </a:ext>
                  </a:extLst>
                </a:gridCol>
                <a:gridCol w="1552843">
                  <a:extLst>
                    <a:ext uri="{9D8B030D-6E8A-4147-A177-3AD203B41FA5}">
                      <a16:colId xmlns:a16="http://schemas.microsoft.com/office/drawing/2014/main" val="2345537355"/>
                    </a:ext>
                  </a:extLst>
                </a:gridCol>
                <a:gridCol w="1636672">
                  <a:extLst>
                    <a:ext uri="{9D8B030D-6E8A-4147-A177-3AD203B41FA5}">
                      <a16:colId xmlns:a16="http://schemas.microsoft.com/office/drawing/2014/main" val="3696881432"/>
                    </a:ext>
                  </a:extLst>
                </a:gridCol>
              </a:tblGrid>
              <a:tr h="342643">
                <a:tc>
                  <a:txBody>
                    <a:bodyPr/>
                    <a:lstStyle/>
                    <a:p>
                      <a:pPr algn="ctr" fontAlgn="ctr"/>
                      <a:r>
                        <a:rPr lang="en-US" sz="1050" b="1" u="none" strike="noStrike" dirty="0">
                          <a:effectLst/>
                          <a:latin typeface="Calibri" panose="020F0502020204030204" pitchFamily="34" charset="0"/>
                          <a:ea typeface="Calibri" panose="020F0502020204030204" pitchFamily="34" charset="0"/>
                          <a:cs typeface="Calibri" panose="020F0502020204030204" pitchFamily="34" charset="0"/>
                        </a:rPr>
                        <a:t>Age Range</a:t>
                      </a:r>
                      <a:endParaRPr lang="en-U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b="1" u="none" strike="noStrike" dirty="0">
                          <a:effectLst/>
                          <a:latin typeface="Calibri" panose="020F0502020204030204" pitchFamily="34" charset="0"/>
                          <a:ea typeface="Calibri" panose="020F0502020204030204" pitchFamily="34" charset="0"/>
                          <a:cs typeface="Calibri" panose="020F0502020204030204" pitchFamily="34" charset="0"/>
                        </a:rPr>
                        <a:t>Total Cholesterol (mg/dL)</a:t>
                      </a:r>
                      <a:endParaRPr lang="en-U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b="1" u="none" strike="noStrike" dirty="0">
                          <a:effectLst/>
                          <a:latin typeface="Calibri" panose="020F0502020204030204" pitchFamily="34" charset="0"/>
                          <a:ea typeface="Calibri" panose="020F0502020204030204" pitchFamily="34" charset="0"/>
                          <a:cs typeface="Calibri" panose="020F0502020204030204" pitchFamily="34" charset="0"/>
                        </a:rPr>
                        <a:t>LDL Cholesterol (mg/dL)</a:t>
                      </a:r>
                      <a:endParaRPr lang="en-U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b="1" u="none" strike="noStrike" dirty="0">
                          <a:effectLst/>
                          <a:latin typeface="Calibri" panose="020F0502020204030204" pitchFamily="34" charset="0"/>
                          <a:ea typeface="Calibri" panose="020F0502020204030204" pitchFamily="34" charset="0"/>
                          <a:cs typeface="Calibri" panose="020F0502020204030204" pitchFamily="34" charset="0"/>
                        </a:rPr>
                        <a:t>HDL Cholesterol (mg/dL)</a:t>
                      </a:r>
                      <a:endParaRPr lang="en-U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b="1" u="none" strike="noStrike" dirty="0">
                          <a:effectLst/>
                          <a:latin typeface="Calibri" panose="020F0502020204030204" pitchFamily="34" charset="0"/>
                          <a:ea typeface="Calibri" panose="020F0502020204030204" pitchFamily="34" charset="0"/>
                          <a:cs typeface="Calibri" panose="020F0502020204030204" pitchFamily="34" charset="0"/>
                        </a:rPr>
                        <a:t>Triglycerides (mg/dL)</a:t>
                      </a:r>
                      <a:endParaRPr lang="en-U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9514905"/>
                  </a:ext>
                </a:extLst>
              </a:tr>
              <a:tr h="342643">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&lt;30 years</a:t>
                      </a:r>
                      <a:endParaRPr lang="en-US" sz="105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120–200</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50–100 (Optimal)</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Men: 40–60, Women: 50–70</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Normal: &lt;150, Borderline High: 150–199, High: &gt;200</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6606268"/>
                  </a:ext>
                </a:extLst>
              </a:tr>
              <a:tr h="342643">
                <a:tc>
                  <a:txBody>
                    <a:bodyPr/>
                    <a:lstStyle/>
                    <a:p>
                      <a:pPr algn="ctr" fontAlgn="ctr"/>
                      <a:r>
                        <a:rPr lang="en-US" sz="1050" u="none" strike="noStrike" dirty="0">
                          <a:effectLst/>
                          <a:latin typeface="Calibri" panose="020F0502020204030204" pitchFamily="34" charset="0"/>
                          <a:ea typeface="Calibri" panose="020F0502020204030204" pitchFamily="34" charset="0"/>
                          <a:cs typeface="Calibri" panose="020F0502020204030204" pitchFamily="34" charset="0"/>
                        </a:rPr>
                        <a:t>30–60 years</a:t>
                      </a:r>
                      <a:endParaRPr lang="en-US" sz="105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150–240</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50–130 (Optimal to Near Optimal)</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dirty="0">
                          <a:effectLst/>
                          <a:latin typeface="Calibri" panose="020F0502020204030204" pitchFamily="34" charset="0"/>
                          <a:ea typeface="Calibri" panose="020F0502020204030204" pitchFamily="34" charset="0"/>
                          <a:cs typeface="Calibri" panose="020F0502020204030204" pitchFamily="34" charset="0"/>
                        </a:rPr>
                        <a:t>Men: 40–60, Women: 50–70</a:t>
                      </a:r>
                      <a:endParaRPr lang="en-US"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Normal: &lt;150, Borderline High: 150–199, High: &gt;200</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6033942"/>
                  </a:ext>
                </a:extLst>
              </a:tr>
              <a:tr h="342643">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&gt;60 years</a:t>
                      </a:r>
                      <a:endParaRPr lang="en-US" sz="105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160–260</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100–250 (Near Optimal to Very High)</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a:effectLst/>
                          <a:latin typeface="Calibri" panose="020F0502020204030204" pitchFamily="34" charset="0"/>
                          <a:ea typeface="Calibri" panose="020F0502020204030204" pitchFamily="34" charset="0"/>
                          <a:cs typeface="Calibri" panose="020F0502020204030204" pitchFamily="34" charset="0"/>
                        </a:rPr>
                        <a:t>Men: 40–60, Women: 50–70</a:t>
                      </a:r>
                      <a:endParaRPr lang="en-US" sz="105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050" u="none" strike="noStrike" dirty="0">
                          <a:effectLst/>
                          <a:latin typeface="Calibri" panose="020F0502020204030204" pitchFamily="34" charset="0"/>
                          <a:ea typeface="Calibri" panose="020F0502020204030204" pitchFamily="34" charset="0"/>
                          <a:cs typeface="Calibri" panose="020F0502020204030204" pitchFamily="34" charset="0"/>
                        </a:rPr>
                        <a:t>Normal: &lt;150, Borderline High: 150–199, High: &gt;200</a:t>
                      </a:r>
                      <a:endParaRPr lang="en-US" sz="105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5908" marR="5908" marT="590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503523"/>
                  </a:ext>
                </a:extLst>
              </a:tr>
            </a:tbl>
          </a:graphicData>
        </a:graphic>
      </p:graphicFrame>
    </p:spTree>
    <p:extLst>
      <p:ext uri="{BB962C8B-B14F-4D97-AF65-F5344CB8AC3E}">
        <p14:creationId xmlns:p14="http://schemas.microsoft.com/office/powerpoint/2010/main" val="1816361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5A9F60-2780-604C-B386-DA5EC79D6C74}"/>
              </a:ext>
            </a:extLst>
          </p:cNvPr>
          <p:cNvSpPr>
            <a:spLocks noGrp="1"/>
          </p:cNvSpPr>
          <p:nvPr>
            <p:ph idx="1"/>
          </p:nvPr>
        </p:nvSpPr>
        <p:spPr>
          <a:xfrm>
            <a:off x="195943" y="160111"/>
            <a:ext cx="11800114" cy="6599918"/>
          </a:xfrm>
        </p:spPr>
        <p:txBody>
          <a:bodyPr>
            <a:normAutofit fontScale="92500" lnSpcReduction="20000"/>
          </a:bodyPr>
          <a:lstStyle/>
          <a:p>
            <a:pPr marL="0" indent="0">
              <a:buNone/>
            </a:pPr>
            <a:r>
              <a:rPr lang="en-US" sz="2600" b="1" u="sng" dirty="0">
                <a:latin typeface="Calibri" panose="020F0502020204030204" pitchFamily="34" charset="0"/>
                <a:ea typeface="Calibri" panose="020F0502020204030204" pitchFamily="34" charset="0"/>
                <a:cs typeface="Calibri" panose="020F0502020204030204" pitchFamily="34" charset="0"/>
              </a:rPr>
              <a:t>Generating Age- and Gender-Appropriate Liver Function Test Values</a:t>
            </a:r>
          </a:p>
          <a:p>
            <a:r>
              <a:rPr lang="en-US" sz="2200" b="1" dirty="0">
                <a:latin typeface="Calibri" panose="020F0502020204030204" pitchFamily="34" charset="0"/>
                <a:ea typeface="Calibri" panose="020F0502020204030204" pitchFamily="34" charset="0"/>
                <a:cs typeface="Calibri" panose="020F0502020204030204" pitchFamily="34" charset="0"/>
              </a:rPr>
              <a:t>Goal</a:t>
            </a:r>
            <a:r>
              <a:rPr lang="en-US" sz="2200" dirty="0">
                <a:latin typeface="Calibri" panose="020F0502020204030204" pitchFamily="34" charset="0"/>
                <a:ea typeface="Calibri" panose="020F0502020204030204" pitchFamily="34" charset="0"/>
                <a:cs typeface="Calibri" panose="020F0502020204030204" pitchFamily="34" charset="0"/>
              </a:rPr>
              <a:t>: To simulate liver function test values (AST, ALT, and Alkaline Phosphatase) based on age and gender for individuals in the health dataset.</a:t>
            </a: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What is a Liver Function Test?</a:t>
            </a:r>
            <a:r>
              <a:rPr lang="en-US" sz="2200" dirty="0">
                <a:latin typeface="Calibri" panose="020F0502020204030204" pitchFamily="34" charset="0"/>
                <a:ea typeface="Calibri" panose="020F0502020204030204" pitchFamily="34" charset="0"/>
                <a:cs typeface="Calibri" panose="020F0502020204030204" pitchFamily="34" charset="0"/>
              </a:rPr>
              <a:t> Liver function tests (LFTs) measure enzymes and proteins in the blood to assess the health of the liver. Key components include:</a:t>
            </a:r>
          </a:p>
          <a:p>
            <a:r>
              <a:rPr lang="en-US" sz="2200" dirty="0">
                <a:latin typeface="Calibri" panose="020F0502020204030204" pitchFamily="34" charset="0"/>
                <a:ea typeface="Calibri" panose="020F0502020204030204" pitchFamily="34" charset="0"/>
                <a:cs typeface="Calibri" panose="020F0502020204030204" pitchFamily="34" charset="0"/>
              </a:rPr>
              <a:t>AST (Aspartate Aminotransferase): Enzyme found in the liver, heart, and muscles; elevated levels can indicate liver damage.</a:t>
            </a:r>
          </a:p>
          <a:p>
            <a:r>
              <a:rPr lang="en-US" sz="2200" dirty="0">
                <a:latin typeface="Calibri" panose="020F0502020204030204" pitchFamily="34" charset="0"/>
                <a:ea typeface="Calibri" panose="020F0502020204030204" pitchFamily="34" charset="0"/>
                <a:cs typeface="Calibri" panose="020F0502020204030204" pitchFamily="34" charset="0"/>
              </a:rPr>
              <a:t>ALT (Alanine Aminotransferase): Enzyme primarily in the liver; elevated levels often indicate liver inflammation.</a:t>
            </a:r>
          </a:p>
          <a:p>
            <a:r>
              <a:rPr lang="en-US" sz="2200" dirty="0">
                <a:latin typeface="Calibri" panose="020F0502020204030204" pitchFamily="34" charset="0"/>
                <a:ea typeface="Calibri" panose="020F0502020204030204" pitchFamily="34" charset="0"/>
                <a:cs typeface="Calibri" panose="020F0502020204030204" pitchFamily="34" charset="0"/>
              </a:rPr>
              <a:t>Alkaline Phosphatase (ALP): Enzyme linked to bile ducts, liver, and bone health; elevated levels can indicate liver disease or bone conditions.</a:t>
            </a:r>
          </a:p>
          <a:p>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a:p>
            <a:r>
              <a:rPr lang="en-US" sz="2200" dirty="0">
                <a:latin typeface="Calibri" panose="020F0502020204030204" pitchFamily="34" charset="0"/>
                <a:ea typeface="Calibri" panose="020F0502020204030204" pitchFamily="34" charset="0"/>
                <a:cs typeface="Calibri" panose="020F0502020204030204" pitchFamily="34" charset="0"/>
              </a:rPr>
              <a:t>AST &amp; ALT: Elevated levels may indicate liver damage or conditions like hepatitis or fatty liver.</a:t>
            </a:r>
          </a:p>
          <a:p>
            <a:r>
              <a:rPr lang="en-US" sz="2200" dirty="0">
                <a:latin typeface="Calibri" panose="020F0502020204030204" pitchFamily="34" charset="0"/>
                <a:ea typeface="Calibri" panose="020F0502020204030204" pitchFamily="34" charset="0"/>
                <a:cs typeface="Calibri" panose="020F0502020204030204" pitchFamily="34" charset="0"/>
              </a:rPr>
              <a:t>Alkaline Phosphatase: High levels may suggest liver, bile duct, or bone issues.</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p>
        </p:txBody>
      </p:sp>
      <p:graphicFrame>
        <p:nvGraphicFramePr>
          <p:cNvPr id="4" name="Table 3">
            <a:extLst>
              <a:ext uri="{FF2B5EF4-FFF2-40B4-BE49-F238E27FC236}">
                <a16:creationId xmlns:a16="http://schemas.microsoft.com/office/drawing/2014/main" id="{F2B85ECD-406F-066B-9BAC-B568AF22595C}"/>
              </a:ext>
            </a:extLst>
          </p:cNvPr>
          <p:cNvGraphicFramePr>
            <a:graphicFrameLocks noGrp="1"/>
          </p:cNvGraphicFramePr>
          <p:nvPr>
            <p:extLst>
              <p:ext uri="{D42A27DB-BD31-4B8C-83A1-F6EECF244321}">
                <p14:modId xmlns:p14="http://schemas.microsoft.com/office/powerpoint/2010/main" val="3989907248"/>
              </p:ext>
            </p:extLst>
          </p:nvPr>
        </p:nvGraphicFramePr>
        <p:xfrm>
          <a:off x="402771" y="3429000"/>
          <a:ext cx="10820400" cy="1305560"/>
        </p:xfrm>
        <a:graphic>
          <a:graphicData uri="http://schemas.openxmlformats.org/drawingml/2006/table">
            <a:tbl>
              <a:tblPr>
                <a:tableStyleId>{5C22544A-7EE6-4342-B048-85BDC9FD1C3A}</a:tableStyleId>
              </a:tblPr>
              <a:tblGrid>
                <a:gridCol w="1642888">
                  <a:extLst>
                    <a:ext uri="{9D8B030D-6E8A-4147-A177-3AD203B41FA5}">
                      <a16:colId xmlns:a16="http://schemas.microsoft.com/office/drawing/2014/main" val="1819657856"/>
                    </a:ext>
                  </a:extLst>
                </a:gridCol>
                <a:gridCol w="4829524">
                  <a:extLst>
                    <a:ext uri="{9D8B030D-6E8A-4147-A177-3AD203B41FA5}">
                      <a16:colId xmlns:a16="http://schemas.microsoft.com/office/drawing/2014/main" val="2571656402"/>
                    </a:ext>
                  </a:extLst>
                </a:gridCol>
                <a:gridCol w="2775914">
                  <a:extLst>
                    <a:ext uri="{9D8B030D-6E8A-4147-A177-3AD203B41FA5}">
                      <a16:colId xmlns:a16="http://schemas.microsoft.com/office/drawing/2014/main" val="830279519"/>
                    </a:ext>
                  </a:extLst>
                </a:gridCol>
                <a:gridCol w="1572074">
                  <a:extLst>
                    <a:ext uri="{9D8B030D-6E8A-4147-A177-3AD203B41FA5}">
                      <a16:colId xmlns:a16="http://schemas.microsoft.com/office/drawing/2014/main" val="670295653"/>
                    </a:ext>
                  </a:extLst>
                </a:gridCol>
              </a:tblGrid>
              <a:tr h="368300">
                <a:tc>
                  <a:txBody>
                    <a:bodyPr/>
                    <a:lstStyle/>
                    <a:p>
                      <a:pPr algn="ctr" fontAlgn="ctr"/>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Age Range</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AST (U/L)</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ALT (U/L)</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Alkaline Phosphatase (U/L)</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4846476"/>
                  </a:ext>
                </a:extLst>
              </a:tr>
              <a:tr h="36830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&lt;18 years</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10–30 (children), 15–45 (men), 10–40 (women)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7–35 (children), 10–60 (men), 7–50 (women)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100–350 (higher in children)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0052895"/>
                  </a:ext>
                </a:extLst>
              </a:tr>
              <a:tr h="18415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18–60 years</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15–45 (men), 10–40 (women)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10–60 (men), 7–50 (women)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44–120 (adult range)</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976849"/>
                  </a:ext>
                </a:extLst>
              </a:tr>
              <a:tr h="368300">
                <a:tc>
                  <a:txBody>
                    <a:bodyPr/>
                    <a:lstStyle/>
                    <a:p>
                      <a:pPr algn="ctr"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&gt;60 years</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15–45 (men), 10–40 (women)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10–60 (men), 7–50 (women)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50–150 (slightly higher for older adults)</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8862866"/>
                  </a:ext>
                </a:extLst>
              </a:tr>
            </a:tbl>
          </a:graphicData>
        </a:graphic>
      </p:graphicFrame>
    </p:spTree>
    <p:extLst>
      <p:ext uri="{BB962C8B-B14F-4D97-AF65-F5344CB8AC3E}">
        <p14:creationId xmlns:p14="http://schemas.microsoft.com/office/powerpoint/2010/main" val="1146088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3218F44-5D7F-2E33-0C7F-EF54434A7831}"/>
              </a:ext>
            </a:extLst>
          </p:cNvPr>
          <p:cNvPicPr>
            <a:picLocks noGrp="1" noChangeAspect="1"/>
          </p:cNvPicPr>
          <p:nvPr>
            <p:ph idx="1"/>
          </p:nvPr>
        </p:nvPicPr>
        <p:blipFill>
          <a:blip r:embed="rId2"/>
          <a:stretch>
            <a:fillRect/>
          </a:stretch>
        </p:blipFill>
        <p:spPr>
          <a:xfrm>
            <a:off x="175718" y="319770"/>
            <a:ext cx="4898741" cy="5780314"/>
          </a:xfrm>
        </p:spPr>
      </p:pic>
      <p:pic>
        <p:nvPicPr>
          <p:cNvPr id="7" name="Picture 6">
            <a:extLst>
              <a:ext uri="{FF2B5EF4-FFF2-40B4-BE49-F238E27FC236}">
                <a16:creationId xmlns:a16="http://schemas.microsoft.com/office/drawing/2014/main" id="{9F74D85A-C9AE-6FAE-4A03-A6F55551FC67}"/>
              </a:ext>
            </a:extLst>
          </p:cNvPr>
          <p:cNvPicPr>
            <a:picLocks noChangeAspect="1"/>
          </p:cNvPicPr>
          <p:nvPr/>
        </p:nvPicPr>
        <p:blipFill>
          <a:blip r:embed="rId3"/>
          <a:stretch>
            <a:fillRect/>
          </a:stretch>
        </p:blipFill>
        <p:spPr>
          <a:xfrm>
            <a:off x="5741628" y="247654"/>
            <a:ext cx="5150115" cy="5852430"/>
          </a:xfrm>
          <a:prstGeom prst="rect">
            <a:avLst/>
          </a:prstGeom>
        </p:spPr>
      </p:pic>
    </p:spTree>
    <p:extLst>
      <p:ext uri="{BB962C8B-B14F-4D97-AF65-F5344CB8AC3E}">
        <p14:creationId xmlns:p14="http://schemas.microsoft.com/office/powerpoint/2010/main" val="1682548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5900D0-5A08-1C73-3E5B-5A570F47072E}"/>
              </a:ext>
            </a:extLst>
          </p:cNvPr>
          <p:cNvSpPr>
            <a:spLocks noGrp="1"/>
          </p:cNvSpPr>
          <p:nvPr>
            <p:ph idx="1"/>
          </p:nvPr>
        </p:nvSpPr>
        <p:spPr>
          <a:xfrm>
            <a:off x="130628" y="181882"/>
            <a:ext cx="11908972" cy="6589032"/>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Generating Thyroid Values and Conditions</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To simulate thyroid-related values (TSH, T3, T4) and categorize individuals with thyroid conditions as Normal, Hypothyroidism, or Hyperthyroidism based on predefined probabilities.</a:t>
            </a: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What is Thyroid Function? </a:t>
            </a:r>
            <a:r>
              <a:rPr lang="en-US" sz="2000" dirty="0">
                <a:latin typeface="Calibri" panose="020F0502020204030204" pitchFamily="34" charset="0"/>
                <a:ea typeface="Calibri" panose="020F0502020204030204" pitchFamily="34" charset="0"/>
                <a:cs typeface="Calibri" panose="020F0502020204030204" pitchFamily="34" charset="0"/>
              </a:rPr>
              <a:t>The thyroid gland regulates metabolism through hormones:</a:t>
            </a:r>
          </a:p>
          <a:p>
            <a:r>
              <a:rPr lang="en-US" sz="2000" dirty="0">
                <a:latin typeface="Calibri" panose="020F0502020204030204" pitchFamily="34" charset="0"/>
                <a:ea typeface="Calibri" panose="020F0502020204030204" pitchFamily="34" charset="0"/>
                <a:cs typeface="Calibri" panose="020F0502020204030204" pitchFamily="34" charset="0"/>
              </a:rPr>
              <a:t>TSH (Thyroid Stimulating Hormone): Regulates the production of T3 and T4.</a:t>
            </a:r>
          </a:p>
          <a:p>
            <a:r>
              <a:rPr lang="en-US" sz="2000" dirty="0">
                <a:latin typeface="Calibri" panose="020F0502020204030204" pitchFamily="34" charset="0"/>
                <a:ea typeface="Calibri" panose="020F0502020204030204" pitchFamily="34" charset="0"/>
                <a:cs typeface="Calibri" panose="020F0502020204030204" pitchFamily="34" charset="0"/>
              </a:rPr>
              <a:t>T3 (Triiodothyronine): Active form of thyroid hormone; regulates metabolism.</a:t>
            </a:r>
          </a:p>
          <a:p>
            <a:r>
              <a:rPr lang="en-US" sz="2000" dirty="0">
                <a:latin typeface="Calibri" panose="020F0502020204030204" pitchFamily="34" charset="0"/>
                <a:ea typeface="Calibri" panose="020F0502020204030204" pitchFamily="34" charset="0"/>
                <a:cs typeface="Calibri" panose="020F0502020204030204" pitchFamily="34" charset="0"/>
              </a:rPr>
              <a:t>T4 (Thyroxine): Precursor to T3; plays a role in metabolism regulation.</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1400" b="1" dirty="0"/>
              <a:t>20%</a:t>
            </a:r>
            <a:r>
              <a:rPr lang="en-US" sz="1400" dirty="0"/>
              <a:t> chance of thyroid disorder (Hypo or Hyper)</a:t>
            </a:r>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1400" b="1" dirty="0"/>
              <a:t>80%</a:t>
            </a:r>
            <a:r>
              <a:rPr lang="en-US" sz="1400" dirty="0"/>
              <a:t> chance of normal thyroid function.</a:t>
            </a:r>
          </a:p>
          <a:p>
            <a:r>
              <a:rPr lang="en-US" sz="1400" b="1" dirty="0"/>
              <a:t>Normal</a:t>
            </a:r>
            <a:r>
              <a:rPr lang="en-US" sz="1400" dirty="0"/>
              <a:t>: TSH, T3, T4 within healthy ranges.</a:t>
            </a:r>
          </a:p>
          <a:p>
            <a:r>
              <a:rPr lang="en-US" sz="1400" b="1" dirty="0"/>
              <a:t>Hypothyroidism</a:t>
            </a:r>
            <a:r>
              <a:rPr lang="en-US" sz="1400" dirty="0"/>
              <a:t>: High TSH, low T3/T4.</a:t>
            </a:r>
          </a:p>
          <a:p>
            <a:r>
              <a:rPr lang="en-US" sz="1400" b="1" dirty="0"/>
              <a:t>Hyperthyroidism</a:t>
            </a:r>
            <a:r>
              <a:rPr lang="en-US" sz="1400" dirty="0"/>
              <a:t>: Low TSH, high T3/T4.</a:t>
            </a: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578BDF48-F04F-7669-256B-F01DA4F1E4A2}"/>
              </a:ext>
            </a:extLst>
          </p:cNvPr>
          <p:cNvGraphicFramePr>
            <a:graphicFrameLocks noGrp="1"/>
          </p:cNvGraphicFramePr>
          <p:nvPr>
            <p:extLst>
              <p:ext uri="{D42A27DB-BD31-4B8C-83A1-F6EECF244321}">
                <p14:modId xmlns:p14="http://schemas.microsoft.com/office/powerpoint/2010/main" val="1281782207"/>
              </p:ext>
            </p:extLst>
          </p:nvPr>
        </p:nvGraphicFramePr>
        <p:xfrm>
          <a:off x="293913" y="3124197"/>
          <a:ext cx="11408228" cy="1000760"/>
        </p:xfrm>
        <a:graphic>
          <a:graphicData uri="http://schemas.openxmlformats.org/drawingml/2006/table">
            <a:tbl>
              <a:tblPr>
                <a:tableStyleId>{5C22544A-7EE6-4342-B048-85BDC9FD1C3A}</a:tableStyleId>
              </a:tblPr>
              <a:tblGrid>
                <a:gridCol w="1732139">
                  <a:extLst>
                    <a:ext uri="{9D8B030D-6E8A-4147-A177-3AD203B41FA5}">
                      <a16:colId xmlns:a16="http://schemas.microsoft.com/office/drawing/2014/main" val="3712052419"/>
                    </a:ext>
                  </a:extLst>
                </a:gridCol>
                <a:gridCol w="5091893">
                  <a:extLst>
                    <a:ext uri="{9D8B030D-6E8A-4147-A177-3AD203B41FA5}">
                      <a16:colId xmlns:a16="http://schemas.microsoft.com/office/drawing/2014/main" val="789209681"/>
                    </a:ext>
                  </a:extLst>
                </a:gridCol>
                <a:gridCol w="2926718">
                  <a:extLst>
                    <a:ext uri="{9D8B030D-6E8A-4147-A177-3AD203B41FA5}">
                      <a16:colId xmlns:a16="http://schemas.microsoft.com/office/drawing/2014/main" val="4215912328"/>
                    </a:ext>
                  </a:extLst>
                </a:gridCol>
                <a:gridCol w="1657478">
                  <a:extLst>
                    <a:ext uri="{9D8B030D-6E8A-4147-A177-3AD203B41FA5}">
                      <a16:colId xmlns:a16="http://schemas.microsoft.com/office/drawing/2014/main" val="3815724080"/>
                    </a:ext>
                  </a:extLst>
                </a:gridCol>
              </a:tblGrid>
              <a:tr h="184150">
                <a:tc>
                  <a:txBody>
                    <a:bodyPr/>
                    <a:lstStyle/>
                    <a:p>
                      <a:pPr algn="ctr" fontAlgn="ctr"/>
                      <a:r>
                        <a:rPr lang="en-US" sz="1600" b="1" u="none" strike="noStrike">
                          <a:effectLst/>
                          <a:latin typeface="Calibri" panose="020F0502020204030204" pitchFamily="34" charset="0"/>
                          <a:ea typeface="Calibri" panose="020F0502020204030204" pitchFamily="34" charset="0"/>
                          <a:cs typeface="Calibri" panose="020F0502020204030204" pitchFamily="34" charset="0"/>
                        </a:rPr>
                        <a:t>Condition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a:effectLst/>
                          <a:latin typeface="Calibri" panose="020F0502020204030204" pitchFamily="34" charset="0"/>
                          <a:ea typeface="Calibri" panose="020F0502020204030204" pitchFamily="34" charset="0"/>
                          <a:cs typeface="Calibri" panose="020F0502020204030204" pitchFamily="34" charset="0"/>
                        </a:rPr>
                        <a:t>TSH (</a:t>
                      </a:r>
                      <a:r>
                        <a:rPr lang="el-GR" sz="1600" b="1" u="none" strike="noStrike">
                          <a:effectLst/>
                          <a:latin typeface="Calibri" panose="020F0502020204030204" pitchFamily="34" charset="0"/>
                          <a:ea typeface="Calibri" panose="020F0502020204030204" pitchFamily="34" charset="0"/>
                          <a:cs typeface="Calibri" panose="020F0502020204030204" pitchFamily="34" charset="0"/>
                        </a:rPr>
                        <a:t>μ</a:t>
                      </a:r>
                      <a:r>
                        <a:rPr lang="en-US" sz="1600" b="1" u="none" strike="noStrike">
                          <a:effectLst/>
                          <a:latin typeface="Calibri" panose="020F0502020204030204" pitchFamily="34" charset="0"/>
                          <a:ea typeface="Calibri" panose="020F0502020204030204" pitchFamily="34" charset="0"/>
                          <a:cs typeface="Calibri" panose="020F0502020204030204" pitchFamily="34" charset="0"/>
                        </a:rPr>
                        <a:t>U/mL)</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a:effectLst/>
                          <a:latin typeface="Calibri" panose="020F0502020204030204" pitchFamily="34" charset="0"/>
                          <a:ea typeface="Calibri" panose="020F0502020204030204" pitchFamily="34" charset="0"/>
                          <a:cs typeface="Calibri" panose="020F0502020204030204" pitchFamily="34" charset="0"/>
                        </a:rPr>
                        <a:t>T3 (ng/dL)</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a:effectLst/>
                          <a:latin typeface="Calibri" panose="020F0502020204030204" pitchFamily="34" charset="0"/>
                          <a:ea typeface="Calibri" panose="020F0502020204030204" pitchFamily="34" charset="0"/>
                          <a:cs typeface="Calibri" panose="020F0502020204030204" pitchFamily="34" charset="0"/>
                        </a:rPr>
                        <a:t>T4 (</a:t>
                      </a:r>
                      <a:r>
                        <a:rPr lang="el-GR" sz="1600" b="1" u="none" strike="noStrike">
                          <a:effectLst/>
                          <a:latin typeface="Calibri" panose="020F0502020204030204" pitchFamily="34" charset="0"/>
                          <a:ea typeface="Calibri" panose="020F0502020204030204" pitchFamily="34" charset="0"/>
                          <a:cs typeface="Calibri" panose="020F0502020204030204" pitchFamily="34" charset="0"/>
                        </a:rPr>
                        <a:t>μ</a:t>
                      </a:r>
                      <a:r>
                        <a:rPr lang="en-US" sz="1600" b="1" u="none" strike="noStrike">
                          <a:effectLst/>
                          <a:latin typeface="Calibri" panose="020F0502020204030204" pitchFamily="34" charset="0"/>
                          <a:ea typeface="Calibri" panose="020F0502020204030204" pitchFamily="34" charset="0"/>
                          <a:cs typeface="Calibri" panose="020F0502020204030204" pitchFamily="34" charset="0"/>
                        </a:rPr>
                        <a:t>g/dL)</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1194417"/>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Normal Function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0.5 to 2.5</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90 to 170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5.5 to 11.0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4215916"/>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Hypothyroidism</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&gt; 4.5</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Low (50–80)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Low (4.0–7.0)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3703386"/>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Hyperthyroidism</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&lt; 0.3</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High (150–250)</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High (10.0–18.0)</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5554154"/>
                  </a:ext>
                </a:extLst>
              </a:tr>
            </a:tbl>
          </a:graphicData>
        </a:graphic>
      </p:graphicFrame>
      <p:pic>
        <p:nvPicPr>
          <p:cNvPr id="6" name="Picture 5">
            <a:extLst>
              <a:ext uri="{FF2B5EF4-FFF2-40B4-BE49-F238E27FC236}">
                <a16:creationId xmlns:a16="http://schemas.microsoft.com/office/drawing/2014/main" id="{36DD769F-660B-FA4B-1DBA-A130A39E340E}"/>
              </a:ext>
            </a:extLst>
          </p:cNvPr>
          <p:cNvPicPr>
            <a:picLocks noChangeAspect="1"/>
          </p:cNvPicPr>
          <p:nvPr/>
        </p:nvPicPr>
        <p:blipFill>
          <a:blip r:embed="rId2"/>
          <a:stretch>
            <a:fillRect/>
          </a:stretch>
        </p:blipFill>
        <p:spPr>
          <a:xfrm>
            <a:off x="4492425" y="4333642"/>
            <a:ext cx="6632776" cy="2228586"/>
          </a:xfrm>
          <a:prstGeom prst="rect">
            <a:avLst/>
          </a:prstGeom>
        </p:spPr>
      </p:pic>
    </p:spTree>
    <p:extLst>
      <p:ext uri="{BB962C8B-B14F-4D97-AF65-F5344CB8AC3E}">
        <p14:creationId xmlns:p14="http://schemas.microsoft.com/office/powerpoint/2010/main" val="1942053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066454-89C4-626A-BEE5-2C91D0F6108D}"/>
            </a:ext>
          </a:extLst>
        </p:cNvPr>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257C2A-5827-057E-830F-63F265363B3D}"/>
              </a:ext>
            </a:extLst>
          </p:cNvPr>
          <p:cNvSpPr>
            <a:spLocks noGrp="1"/>
          </p:cNvSpPr>
          <p:nvPr>
            <p:ph type="title"/>
          </p:nvPr>
        </p:nvSpPr>
        <p:spPr>
          <a:xfrm>
            <a:off x="838200" y="557189"/>
            <a:ext cx="3374136" cy="5567891"/>
          </a:xfrm>
        </p:spPr>
        <p:txBody>
          <a:bodyPr>
            <a:normAutofit/>
          </a:bodyPr>
          <a:lstStyle/>
          <a:p>
            <a:r>
              <a:rPr lang="en-US" sz="5200"/>
              <a:t>AGENDA</a:t>
            </a:r>
          </a:p>
        </p:txBody>
      </p:sp>
      <p:graphicFrame>
        <p:nvGraphicFramePr>
          <p:cNvPr id="16" name="Content Placeholder 2">
            <a:extLst>
              <a:ext uri="{FF2B5EF4-FFF2-40B4-BE49-F238E27FC236}">
                <a16:creationId xmlns:a16="http://schemas.microsoft.com/office/drawing/2014/main" id="{89D65D10-7E1B-8A5E-502A-F9E9B55DF4CC}"/>
              </a:ext>
            </a:extLst>
          </p:cNvPr>
          <p:cNvGraphicFramePr>
            <a:graphicFrameLocks noGrp="1"/>
          </p:cNvGraphicFramePr>
          <p:nvPr>
            <p:ph idx="1"/>
            <p:extLst>
              <p:ext uri="{D42A27DB-BD31-4B8C-83A1-F6EECF244321}">
                <p14:modId xmlns:p14="http://schemas.microsoft.com/office/powerpoint/2010/main" val="2176253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6279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89FDE9-4101-9DC6-14EF-957AC7B98381}"/>
              </a:ext>
            </a:extLst>
          </p:cNvPr>
          <p:cNvSpPr>
            <a:spLocks noGrp="1"/>
          </p:cNvSpPr>
          <p:nvPr>
            <p:ph idx="1"/>
          </p:nvPr>
        </p:nvSpPr>
        <p:spPr>
          <a:xfrm>
            <a:off x="174170" y="170996"/>
            <a:ext cx="11778343" cy="6469289"/>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Generating GFR Values for CKD Stages</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To simulate Glomerular Filtration Rate (GFR) values for Chronic Kidney Disease (CKD) stages and distribute them according to predefined target percentages.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13F8CCA9-3FFA-9237-C9E0-C00CD53164CE}"/>
              </a:ext>
            </a:extLst>
          </p:cNvPr>
          <p:cNvGraphicFramePr>
            <a:graphicFrameLocks noGrp="1"/>
          </p:cNvGraphicFramePr>
          <p:nvPr>
            <p:extLst>
              <p:ext uri="{D42A27DB-BD31-4B8C-83A1-F6EECF244321}">
                <p14:modId xmlns:p14="http://schemas.microsoft.com/office/powerpoint/2010/main" val="2215723458"/>
              </p:ext>
            </p:extLst>
          </p:nvPr>
        </p:nvGraphicFramePr>
        <p:xfrm>
          <a:off x="239486" y="1426028"/>
          <a:ext cx="10134599" cy="1757680"/>
        </p:xfrm>
        <a:graphic>
          <a:graphicData uri="http://schemas.openxmlformats.org/drawingml/2006/table">
            <a:tbl>
              <a:tblPr>
                <a:tableStyleId>{5C22544A-7EE6-4342-B048-85BDC9FD1C3A}</a:tableStyleId>
              </a:tblPr>
              <a:tblGrid>
                <a:gridCol w="1800327">
                  <a:extLst>
                    <a:ext uri="{9D8B030D-6E8A-4147-A177-3AD203B41FA5}">
                      <a16:colId xmlns:a16="http://schemas.microsoft.com/office/drawing/2014/main" val="1912380464"/>
                    </a:ext>
                  </a:extLst>
                </a:gridCol>
                <a:gridCol w="5292340">
                  <a:extLst>
                    <a:ext uri="{9D8B030D-6E8A-4147-A177-3AD203B41FA5}">
                      <a16:colId xmlns:a16="http://schemas.microsoft.com/office/drawing/2014/main" val="4195746694"/>
                    </a:ext>
                  </a:extLst>
                </a:gridCol>
                <a:gridCol w="3041932">
                  <a:extLst>
                    <a:ext uri="{9D8B030D-6E8A-4147-A177-3AD203B41FA5}">
                      <a16:colId xmlns:a16="http://schemas.microsoft.com/office/drawing/2014/main" val="3770985312"/>
                    </a:ext>
                  </a:extLst>
                </a:gridCol>
              </a:tblGrid>
              <a:tr h="184150">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CKD Stage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da-DK" sz="1400" b="1" u="none" strike="noStrike" dirty="0">
                          <a:effectLst/>
                          <a:latin typeface="Calibri" panose="020F0502020204030204" pitchFamily="34" charset="0"/>
                          <a:ea typeface="Calibri" panose="020F0502020204030204" pitchFamily="34" charset="0"/>
                          <a:cs typeface="Calibri" panose="020F0502020204030204" pitchFamily="34" charset="0"/>
                        </a:rPr>
                        <a:t>GFR Range (mL/min/1.73 m²)</a:t>
                      </a:r>
                      <a:endParaRPr lang="da-DK"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Target Distribution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4126212"/>
                  </a:ext>
                </a:extLst>
              </a:tr>
              <a:tr h="184150">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Stage 0 (No CKD)</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90–120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30%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6831870"/>
                  </a:ext>
                </a:extLst>
              </a:tr>
              <a:tr h="184150">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Stage 1</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80–89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25%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3058531"/>
                  </a:ext>
                </a:extLst>
              </a:tr>
              <a:tr h="184150">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Stage 2</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60–79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15%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4316339"/>
                  </a:ext>
                </a:extLst>
              </a:tr>
              <a:tr h="184150">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Stage 3</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45–59</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10%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6463373"/>
                  </a:ext>
                </a:extLst>
              </a:tr>
              <a:tr h="184150">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Stage 4</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30–44</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8%</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92301509"/>
                  </a:ext>
                </a:extLst>
              </a:tr>
              <a:tr h="184150">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Stage 5</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15–29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6%</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5482968"/>
                  </a:ext>
                </a:extLst>
              </a:tr>
              <a:tr h="184150">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Stage 6 (ESRD)</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0–14</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6%</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2269400"/>
                  </a:ext>
                </a:extLst>
              </a:tr>
            </a:tbl>
          </a:graphicData>
        </a:graphic>
      </p:graphicFrame>
      <p:pic>
        <p:nvPicPr>
          <p:cNvPr id="6" name="Picture 5">
            <a:extLst>
              <a:ext uri="{FF2B5EF4-FFF2-40B4-BE49-F238E27FC236}">
                <a16:creationId xmlns:a16="http://schemas.microsoft.com/office/drawing/2014/main" id="{0AD4100F-3E82-3782-250E-E721367B279C}"/>
              </a:ext>
            </a:extLst>
          </p:cNvPr>
          <p:cNvPicPr>
            <a:picLocks noChangeAspect="1"/>
          </p:cNvPicPr>
          <p:nvPr/>
        </p:nvPicPr>
        <p:blipFill>
          <a:blip r:embed="rId2"/>
          <a:stretch>
            <a:fillRect/>
          </a:stretch>
        </p:blipFill>
        <p:spPr>
          <a:xfrm>
            <a:off x="1948543" y="3298371"/>
            <a:ext cx="7826827" cy="3145971"/>
          </a:xfrm>
          <a:prstGeom prst="rect">
            <a:avLst/>
          </a:prstGeom>
        </p:spPr>
      </p:pic>
    </p:spTree>
    <p:extLst>
      <p:ext uri="{BB962C8B-B14F-4D97-AF65-F5344CB8AC3E}">
        <p14:creationId xmlns:p14="http://schemas.microsoft.com/office/powerpoint/2010/main" val="4023263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8972AB-50F3-735E-2E5B-07550DA6A7E9}"/>
              </a:ext>
            </a:extLst>
          </p:cNvPr>
          <p:cNvSpPr>
            <a:spLocks noGrp="1"/>
          </p:cNvSpPr>
          <p:nvPr>
            <p:ph idx="1"/>
          </p:nvPr>
        </p:nvSpPr>
        <p:spPr>
          <a:xfrm>
            <a:off x="108857" y="192767"/>
            <a:ext cx="11952514" cy="6393089"/>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Classifying Diet Based on Age Thresholds</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Classify individuals' diets as "Healthy" or "Unhealthy" based on their age.</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8C017E52-388F-A0B2-47BB-2AFF33036796}"/>
              </a:ext>
            </a:extLst>
          </p:cNvPr>
          <p:cNvGraphicFramePr>
            <a:graphicFrameLocks noGrp="1"/>
          </p:cNvGraphicFramePr>
          <p:nvPr>
            <p:extLst>
              <p:ext uri="{D42A27DB-BD31-4B8C-83A1-F6EECF244321}">
                <p14:modId xmlns:p14="http://schemas.microsoft.com/office/powerpoint/2010/main" val="3323008693"/>
              </p:ext>
            </p:extLst>
          </p:nvPr>
        </p:nvGraphicFramePr>
        <p:xfrm>
          <a:off x="293913" y="1175657"/>
          <a:ext cx="10199915" cy="1244600"/>
        </p:xfrm>
        <a:graphic>
          <a:graphicData uri="http://schemas.openxmlformats.org/drawingml/2006/table">
            <a:tbl>
              <a:tblPr>
                <a:tableStyleId>{5C22544A-7EE6-4342-B048-85BDC9FD1C3A}</a:tableStyleId>
              </a:tblPr>
              <a:tblGrid>
                <a:gridCol w="1548678">
                  <a:extLst>
                    <a:ext uri="{9D8B030D-6E8A-4147-A177-3AD203B41FA5}">
                      <a16:colId xmlns:a16="http://schemas.microsoft.com/office/drawing/2014/main" val="2715802086"/>
                    </a:ext>
                  </a:extLst>
                </a:gridCol>
                <a:gridCol w="4552580">
                  <a:extLst>
                    <a:ext uri="{9D8B030D-6E8A-4147-A177-3AD203B41FA5}">
                      <a16:colId xmlns:a16="http://schemas.microsoft.com/office/drawing/2014/main" val="4139392950"/>
                    </a:ext>
                  </a:extLst>
                </a:gridCol>
                <a:gridCol w="2616732">
                  <a:extLst>
                    <a:ext uri="{9D8B030D-6E8A-4147-A177-3AD203B41FA5}">
                      <a16:colId xmlns:a16="http://schemas.microsoft.com/office/drawing/2014/main" val="518690539"/>
                    </a:ext>
                  </a:extLst>
                </a:gridCol>
                <a:gridCol w="1481925">
                  <a:extLst>
                    <a:ext uri="{9D8B030D-6E8A-4147-A177-3AD203B41FA5}">
                      <a16:colId xmlns:a16="http://schemas.microsoft.com/office/drawing/2014/main" val="8398914"/>
                    </a:ext>
                  </a:extLst>
                </a:gridCol>
              </a:tblGrid>
              <a:tr h="184150">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Age Group</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Age Range</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Diet Classification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Diet Distribution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3582221"/>
                  </a:ext>
                </a:extLst>
              </a:tr>
              <a:tr h="184150">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Children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&lt; 12 years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Always Healthy</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100% Healthy</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3805777"/>
                  </a:ext>
                </a:extLst>
              </a:tr>
              <a:tr h="368300">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Middle Age</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12-59 years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Mixed (50% Healthy/Unhealthy)</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50% Healthy, 50% Unhealthy</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6471495"/>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Seniors</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 60 years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Always Healthy</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100% Healthy</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5782801"/>
                  </a:ext>
                </a:extLst>
              </a:tr>
            </a:tbl>
          </a:graphicData>
        </a:graphic>
      </p:graphicFrame>
      <p:pic>
        <p:nvPicPr>
          <p:cNvPr id="6" name="Picture 5">
            <a:extLst>
              <a:ext uri="{FF2B5EF4-FFF2-40B4-BE49-F238E27FC236}">
                <a16:creationId xmlns:a16="http://schemas.microsoft.com/office/drawing/2014/main" id="{44FA170B-530E-A27D-EC54-C672D4B26D5F}"/>
              </a:ext>
            </a:extLst>
          </p:cNvPr>
          <p:cNvPicPr>
            <a:picLocks noChangeAspect="1"/>
          </p:cNvPicPr>
          <p:nvPr/>
        </p:nvPicPr>
        <p:blipFill>
          <a:blip r:embed="rId2"/>
          <a:stretch>
            <a:fillRect/>
          </a:stretch>
        </p:blipFill>
        <p:spPr>
          <a:xfrm>
            <a:off x="1600200" y="2701852"/>
            <a:ext cx="8338457" cy="3426805"/>
          </a:xfrm>
          <a:prstGeom prst="rect">
            <a:avLst/>
          </a:prstGeom>
        </p:spPr>
      </p:pic>
    </p:spTree>
    <p:extLst>
      <p:ext uri="{BB962C8B-B14F-4D97-AF65-F5344CB8AC3E}">
        <p14:creationId xmlns:p14="http://schemas.microsoft.com/office/powerpoint/2010/main" val="3225992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428200-8C69-4449-F9EF-F0B6CEC1A1F7}"/>
              </a:ext>
            </a:extLst>
          </p:cNvPr>
          <p:cNvSpPr>
            <a:spLocks noGrp="1"/>
          </p:cNvSpPr>
          <p:nvPr>
            <p:ph idx="1"/>
          </p:nvPr>
        </p:nvSpPr>
        <p:spPr>
          <a:xfrm>
            <a:off x="195943" y="214539"/>
            <a:ext cx="11811000" cy="6371318"/>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Classifying Exercise Habits Based on BMI and Obesity Categories</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Classify individuals as "Active" or "Inactive" based on their BMI and obesity categories to assess exercise habits.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Active: BMI &lt; 25 (Normal weight/Underweight) or Normal weight with BMI &lt; 30.</a:t>
            </a:r>
          </a:p>
          <a:p>
            <a:r>
              <a:rPr lang="en-US" sz="2000" dirty="0">
                <a:latin typeface="Calibri" panose="020F0502020204030204" pitchFamily="34" charset="0"/>
                <a:ea typeface="Calibri" panose="020F0502020204030204" pitchFamily="34" charset="0"/>
                <a:cs typeface="Calibri" panose="020F0502020204030204" pitchFamily="34" charset="0"/>
              </a:rPr>
              <a:t>Inactive: Overweight/Obese or BMI ≥ 30.</a:t>
            </a:r>
          </a:p>
          <a:p>
            <a:r>
              <a:rPr lang="en-US" sz="2000" dirty="0">
                <a:latin typeface="Calibri" panose="020F0502020204030204" pitchFamily="34" charset="0"/>
                <a:ea typeface="Calibri" panose="020F0502020204030204" pitchFamily="34" charset="0"/>
                <a:cs typeface="Calibri" panose="020F0502020204030204" pitchFamily="34" charset="0"/>
              </a:rPr>
              <a:t>BMI and obesity categories help determine exercise habits and identify individuals for targeted health strategies.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717F897C-7445-4B24-B9E9-C2EC4423EE37}"/>
              </a:ext>
            </a:extLst>
          </p:cNvPr>
          <p:cNvGraphicFramePr>
            <a:graphicFrameLocks noGrp="1"/>
          </p:cNvGraphicFramePr>
          <p:nvPr>
            <p:extLst>
              <p:ext uri="{D42A27DB-BD31-4B8C-83A1-F6EECF244321}">
                <p14:modId xmlns:p14="http://schemas.microsoft.com/office/powerpoint/2010/main" val="928602818"/>
              </p:ext>
            </p:extLst>
          </p:nvPr>
        </p:nvGraphicFramePr>
        <p:xfrm>
          <a:off x="381000" y="1371599"/>
          <a:ext cx="11190514" cy="783771"/>
        </p:xfrm>
        <a:graphic>
          <a:graphicData uri="http://schemas.openxmlformats.org/drawingml/2006/table">
            <a:tbl>
              <a:tblPr>
                <a:tableStyleId>{5C22544A-7EE6-4342-B048-85BDC9FD1C3A}</a:tableStyleId>
              </a:tblPr>
              <a:tblGrid>
                <a:gridCol w="1987901">
                  <a:extLst>
                    <a:ext uri="{9D8B030D-6E8A-4147-A177-3AD203B41FA5}">
                      <a16:colId xmlns:a16="http://schemas.microsoft.com/office/drawing/2014/main" val="751452842"/>
                    </a:ext>
                  </a:extLst>
                </a:gridCol>
                <a:gridCol w="5843745">
                  <a:extLst>
                    <a:ext uri="{9D8B030D-6E8A-4147-A177-3AD203B41FA5}">
                      <a16:colId xmlns:a16="http://schemas.microsoft.com/office/drawing/2014/main" val="1984115375"/>
                    </a:ext>
                  </a:extLst>
                </a:gridCol>
                <a:gridCol w="3358868">
                  <a:extLst>
                    <a:ext uri="{9D8B030D-6E8A-4147-A177-3AD203B41FA5}">
                      <a16:colId xmlns:a16="http://schemas.microsoft.com/office/drawing/2014/main" val="961870640"/>
                    </a:ext>
                  </a:extLst>
                </a:gridCol>
              </a:tblGrid>
              <a:tr h="261257">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BMI Category</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BMI Range</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Exercise Habit Classification</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562046"/>
                  </a:ext>
                </a:extLst>
              </a:tr>
              <a:tr h="261257">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Active</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BMI &lt; 25 or BMI &lt; 30</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Active</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181251"/>
                  </a:ext>
                </a:extLst>
              </a:tr>
              <a:tr h="261257">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Inactive</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BMI ≥ 30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Inactive</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7924254"/>
                  </a:ext>
                </a:extLst>
              </a:tr>
            </a:tbl>
          </a:graphicData>
        </a:graphic>
      </p:graphicFrame>
      <p:pic>
        <p:nvPicPr>
          <p:cNvPr id="8" name="Picture 7">
            <a:extLst>
              <a:ext uri="{FF2B5EF4-FFF2-40B4-BE49-F238E27FC236}">
                <a16:creationId xmlns:a16="http://schemas.microsoft.com/office/drawing/2014/main" id="{C1F31BEA-72EE-D133-2CBE-02B4A2873B4E}"/>
              </a:ext>
            </a:extLst>
          </p:cNvPr>
          <p:cNvPicPr>
            <a:picLocks noChangeAspect="1"/>
          </p:cNvPicPr>
          <p:nvPr/>
        </p:nvPicPr>
        <p:blipFill>
          <a:blip r:embed="rId2"/>
          <a:stretch>
            <a:fillRect/>
          </a:stretch>
        </p:blipFill>
        <p:spPr>
          <a:xfrm>
            <a:off x="1320554" y="4217185"/>
            <a:ext cx="9550891" cy="2368672"/>
          </a:xfrm>
          <a:prstGeom prst="rect">
            <a:avLst/>
          </a:prstGeom>
        </p:spPr>
      </p:pic>
    </p:spTree>
    <p:extLst>
      <p:ext uri="{BB962C8B-B14F-4D97-AF65-F5344CB8AC3E}">
        <p14:creationId xmlns:p14="http://schemas.microsoft.com/office/powerpoint/2010/main" val="4241056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E01D34-12AA-17DA-D70E-173EB97DF445}"/>
              </a:ext>
            </a:extLst>
          </p:cNvPr>
          <p:cNvSpPr>
            <a:spLocks noGrp="1"/>
          </p:cNvSpPr>
          <p:nvPr>
            <p:ph idx="1"/>
          </p:nvPr>
        </p:nvSpPr>
        <p:spPr>
          <a:xfrm>
            <a:off x="97971" y="214540"/>
            <a:ext cx="11963400" cy="6491060"/>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Classifying Substance Use Based on Age</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Classify individuals' substance use habits based on their age group.</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A4E9AAC5-6B80-1FC8-F1CB-A0C0AA752B82}"/>
              </a:ext>
            </a:extLst>
          </p:cNvPr>
          <p:cNvGraphicFramePr>
            <a:graphicFrameLocks noGrp="1"/>
          </p:cNvGraphicFramePr>
          <p:nvPr>
            <p:extLst>
              <p:ext uri="{D42A27DB-BD31-4B8C-83A1-F6EECF244321}">
                <p14:modId xmlns:p14="http://schemas.microsoft.com/office/powerpoint/2010/main" val="2728265982"/>
              </p:ext>
            </p:extLst>
          </p:nvPr>
        </p:nvGraphicFramePr>
        <p:xfrm>
          <a:off x="174171" y="1164771"/>
          <a:ext cx="11277600" cy="1738630"/>
        </p:xfrm>
        <a:graphic>
          <a:graphicData uri="http://schemas.openxmlformats.org/drawingml/2006/table">
            <a:tbl>
              <a:tblPr>
                <a:tableStyleId>{5C22544A-7EE6-4342-B048-85BDC9FD1C3A}</a:tableStyleId>
              </a:tblPr>
              <a:tblGrid>
                <a:gridCol w="2003372">
                  <a:extLst>
                    <a:ext uri="{9D8B030D-6E8A-4147-A177-3AD203B41FA5}">
                      <a16:colId xmlns:a16="http://schemas.microsoft.com/office/drawing/2014/main" val="3583425623"/>
                    </a:ext>
                  </a:extLst>
                </a:gridCol>
                <a:gridCol w="5889221">
                  <a:extLst>
                    <a:ext uri="{9D8B030D-6E8A-4147-A177-3AD203B41FA5}">
                      <a16:colId xmlns:a16="http://schemas.microsoft.com/office/drawing/2014/main" val="4013381962"/>
                    </a:ext>
                  </a:extLst>
                </a:gridCol>
                <a:gridCol w="3385007">
                  <a:extLst>
                    <a:ext uri="{9D8B030D-6E8A-4147-A177-3AD203B41FA5}">
                      <a16:colId xmlns:a16="http://schemas.microsoft.com/office/drawing/2014/main" val="3195978445"/>
                    </a:ext>
                  </a:extLst>
                </a:gridCol>
              </a:tblGrid>
              <a:tr h="184150">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Age Group</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Substance Use Categories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Probabilities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1124508"/>
                  </a:ext>
                </a:extLst>
              </a:tr>
              <a:tr h="184150">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Under 18</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No Info</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100%</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7578795"/>
                  </a:ext>
                </a:extLst>
              </a:tr>
              <a:tr h="184150">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18-29 years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No Info, Alcohol, Tobacco</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it-IT" sz="1600" u="none" strike="noStrike" dirty="0">
                          <a:effectLst/>
                          <a:latin typeface="Calibri" panose="020F0502020204030204" pitchFamily="34" charset="0"/>
                          <a:ea typeface="Calibri" panose="020F0502020204030204" pitchFamily="34" charset="0"/>
                          <a:cs typeface="Calibri" panose="020F0502020204030204" pitchFamily="34" charset="0"/>
                        </a:rPr>
                        <a:t>60% No Info, 30% Alcohol, 10% Tobacco</a:t>
                      </a:r>
                      <a:endParaRPr lang="it-IT"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7157307"/>
                  </a:ext>
                </a:extLst>
              </a:tr>
              <a:tr h="368300">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30-49 years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No Info, Alcohol, Tobacco, Both, Marijuana</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30% No Info, 30% Alcohol, 10% Tobacco, 10% Both, 20% Marijuana</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08237596"/>
                  </a:ext>
                </a:extLst>
              </a:tr>
              <a:tr h="368300">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50+ years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No Info, Alcohol, Tobacco, Both</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20% No Info, 40% Alcohol, 30% Tobacco, 10% Both</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8527693"/>
                  </a:ext>
                </a:extLst>
              </a:tr>
            </a:tbl>
          </a:graphicData>
        </a:graphic>
      </p:graphicFrame>
      <p:pic>
        <p:nvPicPr>
          <p:cNvPr id="6" name="Picture 5">
            <a:extLst>
              <a:ext uri="{FF2B5EF4-FFF2-40B4-BE49-F238E27FC236}">
                <a16:creationId xmlns:a16="http://schemas.microsoft.com/office/drawing/2014/main" id="{8A1190FC-B0F1-D877-65C7-A0731E2CA2B3}"/>
              </a:ext>
            </a:extLst>
          </p:cNvPr>
          <p:cNvPicPr>
            <a:picLocks noChangeAspect="1"/>
          </p:cNvPicPr>
          <p:nvPr/>
        </p:nvPicPr>
        <p:blipFill>
          <a:blip r:embed="rId2"/>
          <a:stretch>
            <a:fillRect/>
          </a:stretch>
        </p:blipFill>
        <p:spPr>
          <a:xfrm>
            <a:off x="174171" y="3039110"/>
            <a:ext cx="11277599" cy="3530781"/>
          </a:xfrm>
          <a:prstGeom prst="rect">
            <a:avLst/>
          </a:prstGeom>
        </p:spPr>
      </p:pic>
    </p:spTree>
    <p:extLst>
      <p:ext uri="{BB962C8B-B14F-4D97-AF65-F5344CB8AC3E}">
        <p14:creationId xmlns:p14="http://schemas.microsoft.com/office/powerpoint/2010/main" val="433559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03D67F-6238-9FF9-2076-91D07DFE744C}"/>
              </a:ext>
            </a:extLst>
          </p:cNvPr>
          <p:cNvSpPr>
            <a:spLocks noGrp="1"/>
          </p:cNvSpPr>
          <p:nvPr>
            <p:ph idx="1"/>
          </p:nvPr>
        </p:nvSpPr>
        <p:spPr>
          <a:xfrm>
            <a:off x="141513" y="138338"/>
            <a:ext cx="11876315" cy="6501947"/>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Health Status Indicator Based on Risk Factors</a:t>
            </a:r>
          </a:p>
          <a:p>
            <a:r>
              <a:rPr lang="en-US" sz="2000" b="1" dirty="0">
                <a:latin typeface="Calibri" panose="020F0502020204030204" pitchFamily="34" charset="0"/>
                <a:ea typeface="Calibri" panose="020F0502020204030204" pitchFamily="34" charset="0"/>
                <a:cs typeface="Calibri" panose="020F0502020204030204" pitchFamily="34" charset="0"/>
              </a:rPr>
              <a:t>Goal</a:t>
            </a:r>
            <a:r>
              <a:rPr lang="en-US" sz="2000" dirty="0">
                <a:latin typeface="Calibri" panose="020F0502020204030204" pitchFamily="34" charset="0"/>
                <a:ea typeface="Calibri" panose="020F0502020204030204" pitchFamily="34" charset="0"/>
                <a:cs typeface="Calibri" panose="020F0502020204030204" pitchFamily="34" charset="0"/>
              </a:rPr>
              <a:t>: Classify individuals' health status based on age and risk factors (Hypertension, Heart Disease, Diabetes, and CKD Stage).</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Risk Factors</a:t>
            </a:r>
            <a:r>
              <a:rPr lang="en-US" sz="2000" dirty="0">
                <a:latin typeface="Calibri" panose="020F0502020204030204" pitchFamily="34" charset="0"/>
                <a:ea typeface="Calibri" panose="020F0502020204030204" pitchFamily="34" charset="0"/>
                <a:cs typeface="Calibri" panose="020F0502020204030204" pitchFamily="34" charset="0"/>
              </a:rPr>
              <a:t>:</a:t>
            </a:r>
          </a:p>
          <a:p>
            <a:r>
              <a:rPr lang="en-US" sz="2000" dirty="0">
                <a:latin typeface="Calibri" panose="020F0502020204030204" pitchFamily="34" charset="0"/>
                <a:ea typeface="Calibri" panose="020F0502020204030204" pitchFamily="34" charset="0"/>
                <a:cs typeface="Calibri" panose="020F0502020204030204" pitchFamily="34" charset="0"/>
              </a:rPr>
              <a:t>Hypertension: Present if hypertension = 1.</a:t>
            </a:r>
          </a:p>
          <a:p>
            <a:r>
              <a:rPr lang="en-US" sz="2000" dirty="0">
                <a:latin typeface="Calibri" panose="020F0502020204030204" pitchFamily="34" charset="0"/>
                <a:ea typeface="Calibri" panose="020F0502020204030204" pitchFamily="34" charset="0"/>
                <a:cs typeface="Calibri" panose="020F0502020204030204" pitchFamily="34" charset="0"/>
              </a:rPr>
              <a:t>Heart Disease: Present if heart disease = 1.</a:t>
            </a:r>
          </a:p>
          <a:p>
            <a:r>
              <a:rPr lang="en-US" sz="2000" dirty="0">
                <a:latin typeface="Calibri" panose="020F0502020204030204" pitchFamily="34" charset="0"/>
                <a:ea typeface="Calibri" panose="020F0502020204030204" pitchFamily="34" charset="0"/>
                <a:cs typeface="Calibri" panose="020F0502020204030204" pitchFamily="34" charset="0"/>
              </a:rPr>
              <a:t>Diabetes: Present if diabetes = 1.</a:t>
            </a:r>
          </a:p>
          <a:p>
            <a:r>
              <a:rPr lang="en-US" sz="2000" dirty="0">
                <a:latin typeface="Calibri" panose="020F0502020204030204" pitchFamily="34" charset="0"/>
                <a:ea typeface="Calibri" panose="020F0502020204030204" pitchFamily="34" charset="0"/>
                <a:cs typeface="Calibri" panose="020F0502020204030204" pitchFamily="34" charset="0"/>
              </a:rPr>
              <a:t>CKD: Present if CKD Stage &gt; 0.</a:t>
            </a:r>
          </a:p>
        </p:txBody>
      </p:sp>
      <p:graphicFrame>
        <p:nvGraphicFramePr>
          <p:cNvPr id="4" name="Table 3">
            <a:extLst>
              <a:ext uri="{FF2B5EF4-FFF2-40B4-BE49-F238E27FC236}">
                <a16:creationId xmlns:a16="http://schemas.microsoft.com/office/drawing/2014/main" id="{FF194380-F0C4-FA76-0343-390535EB4D48}"/>
              </a:ext>
            </a:extLst>
          </p:cNvPr>
          <p:cNvGraphicFramePr>
            <a:graphicFrameLocks noGrp="1"/>
          </p:cNvGraphicFramePr>
          <p:nvPr>
            <p:extLst>
              <p:ext uri="{D42A27DB-BD31-4B8C-83A1-F6EECF244321}">
                <p14:modId xmlns:p14="http://schemas.microsoft.com/office/powerpoint/2010/main" val="2356102987"/>
              </p:ext>
            </p:extLst>
          </p:nvPr>
        </p:nvGraphicFramePr>
        <p:xfrm>
          <a:off x="359229" y="1578429"/>
          <a:ext cx="11016342" cy="1988820"/>
        </p:xfrm>
        <a:graphic>
          <a:graphicData uri="http://schemas.openxmlformats.org/drawingml/2006/table">
            <a:tbl>
              <a:tblPr>
                <a:tableStyleId>{5C22544A-7EE6-4342-B048-85BDC9FD1C3A}</a:tableStyleId>
              </a:tblPr>
              <a:tblGrid>
                <a:gridCol w="1956961">
                  <a:extLst>
                    <a:ext uri="{9D8B030D-6E8A-4147-A177-3AD203B41FA5}">
                      <a16:colId xmlns:a16="http://schemas.microsoft.com/office/drawing/2014/main" val="3308396304"/>
                    </a:ext>
                  </a:extLst>
                </a:gridCol>
                <a:gridCol w="5752791">
                  <a:extLst>
                    <a:ext uri="{9D8B030D-6E8A-4147-A177-3AD203B41FA5}">
                      <a16:colId xmlns:a16="http://schemas.microsoft.com/office/drawing/2014/main" val="3175367543"/>
                    </a:ext>
                  </a:extLst>
                </a:gridCol>
                <a:gridCol w="3306590">
                  <a:extLst>
                    <a:ext uri="{9D8B030D-6E8A-4147-A177-3AD203B41FA5}">
                      <a16:colId xmlns:a16="http://schemas.microsoft.com/office/drawing/2014/main" val="1849342896"/>
                    </a:ext>
                  </a:extLst>
                </a:gridCol>
              </a:tblGrid>
              <a:tr h="184150">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Age Group</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Risk Criteria</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latin typeface="Calibri" panose="020F0502020204030204" pitchFamily="34" charset="0"/>
                          <a:ea typeface="Calibri" panose="020F0502020204030204" pitchFamily="34" charset="0"/>
                          <a:cs typeface="Calibri" panose="020F0502020204030204" pitchFamily="34" charset="0"/>
                        </a:rPr>
                        <a:t>Health Status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07046514"/>
                  </a:ext>
                </a:extLst>
              </a:tr>
              <a:tr h="368300">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Infants &amp; Toddlers</a:t>
                      </a:r>
                      <a:endParaRPr lang="en-US" sz="16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Any risk factor (Hypertension, Heart Disease, Diabetes, CKD &gt; 0)</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"At Risk - Very Young" or "No Risk - Very Young"</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8569276"/>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Children (3-12)</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2 or more risk factors</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"At Risk - Young" or "No Risk - Young"</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5080643"/>
                  </a:ext>
                </a:extLst>
              </a:tr>
              <a:tr h="36830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Adolescents (13-17)</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Any risk factor</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"At Risk - Adolescent" or "No Risk - Adolescent"</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7059529"/>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Adults (18-64)</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At least 1 risk factor</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"At Risk" or "No Risk"</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1601885"/>
                  </a:ext>
                </a:extLst>
              </a:tr>
              <a:tr h="184150">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Seniors (65+)</a:t>
                      </a:r>
                      <a:endParaRPr lang="en-US" sz="16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latin typeface="Calibri" panose="020F0502020204030204" pitchFamily="34" charset="0"/>
                          <a:ea typeface="Calibri" panose="020F0502020204030204" pitchFamily="34" charset="0"/>
                          <a:cs typeface="Calibri" panose="020F0502020204030204" pitchFamily="34" charset="0"/>
                        </a:rPr>
                        <a:t>At least 1 risk factor</a:t>
                      </a:r>
                      <a:endParaRPr lang="en-US" sz="16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latin typeface="Calibri" panose="020F0502020204030204" pitchFamily="34" charset="0"/>
                          <a:ea typeface="Calibri" panose="020F0502020204030204" pitchFamily="34" charset="0"/>
                          <a:cs typeface="Calibri" panose="020F0502020204030204" pitchFamily="34" charset="0"/>
                        </a:rPr>
                        <a:t>"At Risk - Senior" or "No Risk - Senior"</a:t>
                      </a:r>
                      <a:endParaRPr lang="en-US" sz="16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7022438"/>
                  </a:ext>
                </a:extLst>
              </a:tr>
            </a:tbl>
          </a:graphicData>
        </a:graphic>
      </p:graphicFrame>
      <p:pic>
        <p:nvPicPr>
          <p:cNvPr id="6" name="Picture 5">
            <a:extLst>
              <a:ext uri="{FF2B5EF4-FFF2-40B4-BE49-F238E27FC236}">
                <a16:creationId xmlns:a16="http://schemas.microsoft.com/office/drawing/2014/main" id="{B70ED533-5C35-BC46-E4B6-D6587660DB80}"/>
              </a:ext>
            </a:extLst>
          </p:cNvPr>
          <p:cNvPicPr>
            <a:picLocks noChangeAspect="1"/>
          </p:cNvPicPr>
          <p:nvPr/>
        </p:nvPicPr>
        <p:blipFill>
          <a:blip r:embed="rId2"/>
          <a:stretch>
            <a:fillRect/>
          </a:stretch>
        </p:blipFill>
        <p:spPr>
          <a:xfrm>
            <a:off x="5031254" y="3813490"/>
            <a:ext cx="6464060" cy="2598195"/>
          </a:xfrm>
          <a:prstGeom prst="rect">
            <a:avLst/>
          </a:prstGeom>
        </p:spPr>
      </p:pic>
    </p:spTree>
    <p:extLst>
      <p:ext uri="{BB962C8B-B14F-4D97-AF65-F5344CB8AC3E}">
        <p14:creationId xmlns:p14="http://schemas.microsoft.com/office/powerpoint/2010/main" val="3601760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C1F8C2-A175-B418-018D-7F269CF0E3E0}"/>
              </a:ext>
            </a:extLst>
          </p:cNvPr>
          <p:cNvSpPr>
            <a:spLocks noGrp="1"/>
          </p:cNvSpPr>
          <p:nvPr>
            <p:ph idx="1"/>
          </p:nvPr>
        </p:nvSpPr>
        <p:spPr>
          <a:xfrm>
            <a:off x="141515" y="181881"/>
            <a:ext cx="11854542" cy="6501947"/>
          </a:xfrm>
        </p:spPr>
        <p:txBody>
          <a:bodyPr>
            <a:normAutofit fontScale="92500" lnSpcReduction="10000"/>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Saving and Downloading a CSV File</a:t>
            </a:r>
          </a:p>
          <a:p>
            <a:r>
              <a:rPr lang="en-US" sz="2000" dirty="0">
                <a:latin typeface="Calibri" panose="020F0502020204030204" pitchFamily="34" charset="0"/>
                <a:ea typeface="Calibri" panose="020F0502020204030204" pitchFamily="34" charset="0"/>
                <a:cs typeface="Calibri" panose="020F0502020204030204" pitchFamily="34" charset="0"/>
              </a:rPr>
              <a:t>Save processed data to a CSV file.</a:t>
            </a:r>
          </a:p>
          <a:p>
            <a:r>
              <a:rPr lang="en-US" sz="2000" dirty="0">
                <a:latin typeface="Calibri" panose="020F0502020204030204" pitchFamily="34" charset="0"/>
                <a:ea typeface="Calibri" panose="020F0502020204030204" pitchFamily="34" charset="0"/>
                <a:cs typeface="Calibri" panose="020F0502020204030204" pitchFamily="34" charset="0"/>
              </a:rPr>
              <a:t>Provide a downloadable link for easy access.</a:t>
            </a:r>
          </a:p>
          <a:p>
            <a:r>
              <a:rPr lang="en-US" sz="2000" dirty="0">
                <a:latin typeface="Calibri" panose="020F0502020204030204" pitchFamily="34" charset="0"/>
                <a:ea typeface="Calibri" panose="020F0502020204030204" pitchFamily="34" charset="0"/>
                <a:cs typeface="Calibri" panose="020F0502020204030204" pitchFamily="34" charset="0"/>
              </a:rPr>
              <a:t>Create a clickable download link using </a:t>
            </a:r>
            <a:r>
              <a:rPr lang="en-US" sz="2000" dirty="0" err="1">
                <a:latin typeface="Calibri" panose="020F0502020204030204" pitchFamily="34" charset="0"/>
                <a:ea typeface="Calibri" panose="020F0502020204030204" pitchFamily="34" charset="0"/>
                <a:cs typeface="Calibri" panose="020F0502020204030204" pitchFamily="34" charset="0"/>
              </a:rPr>
              <a:t>FileLink</a:t>
            </a:r>
            <a:r>
              <a:rPr lang="en-US" sz="2000" dirty="0">
                <a:latin typeface="Calibri" panose="020F0502020204030204" pitchFamily="34" charset="0"/>
                <a:ea typeface="Calibri" panose="020F0502020204030204" pitchFamily="34" charset="0"/>
                <a:cs typeface="Calibri" panose="020F0502020204030204" pitchFamily="34" charset="0"/>
              </a:rPr>
              <a:t>.</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Import Libraries for Data Science and Machine Learning.</a:t>
            </a:r>
          </a:p>
          <a:p>
            <a:r>
              <a:rPr lang="en-US" sz="2000" b="1" dirty="0">
                <a:latin typeface="Calibri" panose="020F0502020204030204" pitchFamily="34" charset="0"/>
                <a:ea typeface="Calibri" panose="020F0502020204030204" pitchFamily="34" charset="0"/>
                <a:cs typeface="Calibri" panose="020F0502020204030204" pitchFamily="34" charset="0"/>
              </a:rPr>
              <a:t>Dataset Overview</a:t>
            </a:r>
            <a:r>
              <a:rPr lang="en-US" sz="2000" dirty="0">
                <a:latin typeface="Calibri" panose="020F0502020204030204" pitchFamily="34" charset="0"/>
                <a:ea typeface="Calibri" panose="020F0502020204030204" pitchFamily="34" charset="0"/>
                <a:cs typeface="Calibri" panose="020F0502020204030204" pitchFamily="34" charset="0"/>
              </a:rPr>
              <a:t>: Loaded dataset: chronic_conditions_lifestyle_health_data.csv. Displayed the last few rows to understand structure.</a:t>
            </a:r>
          </a:p>
          <a:p>
            <a:r>
              <a:rPr lang="en-US" sz="2000" dirty="0">
                <a:latin typeface="Calibri" panose="020F0502020204030204" pitchFamily="34" charset="0"/>
                <a:ea typeface="Calibri" panose="020F0502020204030204" pitchFamily="34" charset="0"/>
                <a:cs typeface="Calibri" panose="020F0502020204030204" pitchFamily="34" charset="0"/>
              </a:rPr>
              <a:t>Dataset Dimensions: Shape: Rows: {100000}, Columns: {48}. Provides an overview of the dataset's size.</a:t>
            </a:r>
          </a:p>
          <a:p>
            <a:r>
              <a:rPr lang="en-US" sz="2000" b="1" dirty="0">
                <a:latin typeface="Calibri" panose="020F0502020204030204" pitchFamily="34" charset="0"/>
                <a:ea typeface="Calibri" panose="020F0502020204030204" pitchFamily="34" charset="0"/>
                <a:cs typeface="Calibri" panose="020F0502020204030204" pitchFamily="34" charset="0"/>
              </a:rPr>
              <a:t>Dataset Information</a:t>
            </a:r>
            <a:r>
              <a:rPr lang="en-US" sz="2000" dirty="0">
                <a:latin typeface="Calibri" panose="020F0502020204030204" pitchFamily="34" charset="0"/>
                <a:ea typeface="Calibri" panose="020F0502020204030204" pitchFamily="34" charset="0"/>
                <a:cs typeface="Calibri" panose="020F0502020204030204" pitchFamily="34" charset="0"/>
              </a:rPr>
              <a:t>: Examined the data types in the dataset: 7 columns of type float64, 18 columns of type int64, 23 columns of type object and Memory Usage is approximately 36.6MB.</a:t>
            </a:r>
          </a:p>
          <a:p>
            <a:r>
              <a:rPr lang="en-US" sz="2000" b="1" dirty="0">
                <a:latin typeface="Calibri" panose="020F0502020204030204" pitchFamily="34" charset="0"/>
                <a:ea typeface="Calibri" panose="020F0502020204030204" pitchFamily="34" charset="0"/>
                <a:cs typeface="Calibri" panose="020F0502020204030204" pitchFamily="34" charset="0"/>
              </a:rPr>
              <a:t>Column Renaming</a:t>
            </a:r>
            <a:r>
              <a:rPr lang="en-US" sz="2000" dirty="0">
                <a:latin typeface="Calibri" panose="020F0502020204030204" pitchFamily="34" charset="0"/>
                <a:ea typeface="Calibri" panose="020F0502020204030204" pitchFamily="34" charset="0"/>
                <a:cs typeface="Calibri" panose="020F0502020204030204" pitchFamily="34" charset="0"/>
              </a:rPr>
              <a:t>: Removed spaces from column names for uniformity. Renamed the columns by removing extra spaces using</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err="1">
                <a:latin typeface="Calibri" panose="020F0502020204030204" pitchFamily="34" charset="0"/>
                <a:ea typeface="Calibri" panose="020F0502020204030204" pitchFamily="34" charset="0"/>
                <a:cs typeface="Calibri" panose="020F0502020204030204" pitchFamily="34" charset="0"/>
              </a:rPr>
              <a:t>columns.str.strip</a:t>
            </a:r>
            <a:r>
              <a:rPr lang="en-US" sz="2000" dirty="0">
                <a:latin typeface="Calibri" panose="020F0502020204030204" pitchFamily="34" charset="0"/>
                <a:ea typeface="Calibri" panose="020F0502020204030204" pitchFamily="34" charset="0"/>
                <a:cs typeface="Calibri" panose="020F0502020204030204" pitchFamily="34" charset="0"/>
              </a:rPr>
              <a:t>().</a:t>
            </a:r>
            <a:r>
              <a:rPr lang="en-US" sz="2000" dirty="0" err="1">
                <a:latin typeface="Calibri" panose="020F0502020204030204" pitchFamily="34" charset="0"/>
                <a:ea typeface="Calibri" panose="020F0502020204030204" pitchFamily="34" charset="0"/>
                <a:cs typeface="Calibri" panose="020F0502020204030204" pitchFamily="34" charset="0"/>
              </a:rPr>
              <a:t>str.replace</a:t>
            </a:r>
            <a:r>
              <a:rPr lang="en-US" sz="2000" dirty="0">
                <a:latin typeface="Calibri" panose="020F0502020204030204" pitchFamily="34" charset="0"/>
                <a:ea typeface="Calibri" panose="020F0502020204030204" pitchFamily="34" charset="0"/>
                <a:cs typeface="Calibri" panose="020F0502020204030204" pitchFamily="34" charset="0"/>
              </a:rPr>
              <a:t>(' ', ‘_’). </a:t>
            </a:r>
            <a:r>
              <a:rPr lang="en-US" sz="2000" dirty="0" err="1">
                <a:latin typeface="Calibri" panose="020F0502020204030204" pitchFamily="34" charset="0"/>
                <a:ea typeface="Calibri" panose="020F0502020204030204" pitchFamily="34" charset="0"/>
                <a:cs typeface="Calibri" panose="020F0502020204030204" pitchFamily="34" charset="0"/>
              </a:rPr>
              <a:t>Columns.str.strip</a:t>
            </a:r>
            <a:r>
              <a:rPr lang="en-US" sz="2000" dirty="0">
                <a:latin typeface="Calibri" panose="020F0502020204030204" pitchFamily="34" charset="0"/>
                <a:ea typeface="Calibri" panose="020F0502020204030204" pitchFamily="34" charset="0"/>
                <a:cs typeface="Calibri" panose="020F0502020204030204" pitchFamily="34" charset="0"/>
              </a:rPr>
              <a:t>().</a:t>
            </a:r>
            <a:r>
              <a:rPr lang="en-US" sz="2000" dirty="0" err="1">
                <a:latin typeface="Calibri" panose="020F0502020204030204" pitchFamily="34" charset="0"/>
                <a:ea typeface="Calibri" panose="020F0502020204030204" pitchFamily="34" charset="0"/>
                <a:cs typeface="Calibri" panose="020F0502020204030204" pitchFamily="34" charset="0"/>
              </a:rPr>
              <a:t>str.replace</a:t>
            </a:r>
            <a:r>
              <a:rPr lang="en-US" sz="2000" dirty="0">
                <a:latin typeface="Calibri" panose="020F0502020204030204" pitchFamily="34" charset="0"/>
                <a:ea typeface="Calibri" panose="020F0502020204030204" pitchFamily="34" charset="0"/>
                <a:cs typeface="Calibri" panose="020F0502020204030204" pitchFamily="34" charset="0"/>
              </a:rPr>
              <a:t>(' ', '_’). Example: Old Column Name -&gt; </a:t>
            </a:r>
            <a:r>
              <a:rPr lang="en-US" sz="2000" dirty="0" err="1">
                <a:latin typeface="Calibri" panose="020F0502020204030204" pitchFamily="34" charset="0"/>
                <a:ea typeface="Calibri" panose="020F0502020204030204" pitchFamily="34" charset="0"/>
                <a:cs typeface="Calibri" panose="020F0502020204030204" pitchFamily="34" charset="0"/>
              </a:rPr>
              <a:t>Old_Column_Name</a:t>
            </a:r>
            <a:r>
              <a:rPr lang="en-US" sz="2000" dirty="0">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6EC478C-0415-1445-AB7A-FCD910B4ADA7}"/>
              </a:ext>
            </a:extLst>
          </p:cNvPr>
          <p:cNvPicPr>
            <a:picLocks noChangeAspect="1"/>
          </p:cNvPicPr>
          <p:nvPr/>
        </p:nvPicPr>
        <p:blipFill>
          <a:blip r:embed="rId2"/>
          <a:stretch>
            <a:fillRect/>
          </a:stretch>
        </p:blipFill>
        <p:spPr>
          <a:xfrm>
            <a:off x="5940291" y="181881"/>
            <a:ext cx="5188217" cy="3092609"/>
          </a:xfrm>
          <a:prstGeom prst="rect">
            <a:avLst/>
          </a:prstGeom>
        </p:spPr>
      </p:pic>
    </p:spTree>
    <p:extLst>
      <p:ext uri="{BB962C8B-B14F-4D97-AF65-F5344CB8AC3E}">
        <p14:creationId xmlns:p14="http://schemas.microsoft.com/office/powerpoint/2010/main" val="4184914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5" name="Content Placeholder 24">
            <a:extLst>
              <a:ext uri="{FF2B5EF4-FFF2-40B4-BE49-F238E27FC236}">
                <a16:creationId xmlns:a16="http://schemas.microsoft.com/office/drawing/2014/main" id="{34756C64-61D8-2761-8403-032D4D3CE5B9}"/>
              </a:ext>
            </a:extLst>
          </p:cNvPr>
          <p:cNvGraphicFramePr>
            <a:graphicFrameLocks noGrp="1"/>
          </p:cNvGraphicFramePr>
          <p:nvPr>
            <p:ph idx="1"/>
            <p:extLst>
              <p:ext uri="{D42A27DB-BD31-4B8C-83A1-F6EECF244321}">
                <p14:modId xmlns:p14="http://schemas.microsoft.com/office/powerpoint/2010/main" val="1163215529"/>
              </p:ext>
            </p:extLst>
          </p:nvPr>
        </p:nvGraphicFramePr>
        <p:xfrm>
          <a:off x="283369" y="158522"/>
          <a:ext cx="11571173" cy="6470878"/>
        </p:xfrm>
        <a:graphic>
          <a:graphicData uri="http://schemas.openxmlformats.org/drawingml/2006/table">
            <a:tbl>
              <a:tblPr>
                <a:tableStyleId>{5C22544A-7EE6-4342-B048-85BDC9FD1C3A}</a:tableStyleId>
              </a:tblPr>
              <a:tblGrid>
                <a:gridCol w="2055522">
                  <a:extLst>
                    <a:ext uri="{9D8B030D-6E8A-4147-A177-3AD203B41FA5}">
                      <a16:colId xmlns:a16="http://schemas.microsoft.com/office/drawing/2014/main" val="3225332460"/>
                    </a:ext>
                  </a:extLst>
                </a:gridCol>
                <a:gridCol w="6042527">
                  <a:extLst>
                    <a:ext uri="{9D8B030D-6E8A-4147-A177-3AD203B41FA5}">
                      <a16:colId xmlns:a16="http://schemas.microsoft.com/office/drawing/2014/main" val="2229995057"/>
                    </a:ext>
                  </a:extLst>
                </a:gridCol>
                <a:gridCol w="3473124">
                  <a:extLst>
                    <a:ext uri="{9D8B030D-6E8A-4147-A177-3AD203B41FA5}">
                      <a16:colId xmlns:a16="http://schemas.microsoft.com/office/drawing/2014/main" val="1794530555"/>
                    </a:ext>
                  </a:extLst>
                </a:gridCol>
              </a:tblGrid>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Category</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Libraries/Tools</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Purpose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319934"/>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Data Visualization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Matplotlib</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Static visualizations and plots.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105889"/>
                  </a:ext>
                </a:extLst>
              </a:tr>
              <a:tr h="446267">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Seaborn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Statistical data visualization with enhanced aesthetics.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5802943"/>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Plotly</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Interactive and dynamic visualizations.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344335"/>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Plotly Subplots (make_subplots)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Create subplots.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4010014"/>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Plotly Graph Objects (go.Figure)</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Custom visualizations.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7137908"/>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Data Preprocessing</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StandardScaler, MinMaxScaler</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Scaling and normalization.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5912830"/>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LabelEncoder</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Encoding categorical labels.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54657644"/>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train_test_split</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Splitting data into train and test sets.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2984962"/>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PCA</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Dimensionality reduction.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91828577"/>
                  </a:ext>
                </a:extLst>
              </a:tr>
              <a:tr h="446267">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Machine Learning Models</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err="1">
                          <a:effectLst/>
                          <a:latin typeface="Calibri" panose="020F0502020204030204" pitchFamily="34" charset="0"/>
                          <a:ea typeface="Calibri" panose="020F0502020204030204" pitchFamily="34" charset="0"/>
                          <a:cs typeface="Calibri" panose="020F0502020204030204" pitchFamily="34" charset="0"/>
                        </a:rPr>
                        <a:t>LogisticRegression</a:t>
                      </a: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400" u="none" strike="noStrike" dirty="0" err="1">
                          <a:effectLst/>
                          <a:latin typeface="Calibri" panose="020F0502020204030204" pitchFamily="34" charset="0"/>
                          <a:ea typeface="Calibri" panose="020F0502020204030204" pitchFamily="34" charset="0"/>
                          <a:cs typeface="Calibri" panose="020F0502020204030204" pitchFamily="34" charset="0"/>
                        </a:rPr>
                        <a:t>RidgeClassifier</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Linear models for classification.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0439485"/>
                  </a:ext>
                </a:extLst>
              </a:tr>
              <a:tr h="446267">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RandomForest, GradientBoosting, XGBoost</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Ensemble models for robust classification.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2193844"/>
                  </a:ext>
                </a:extLst>
              </a:tr>
              <a:tr h="446267">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SVC, GaussianNB, DecisionTreeClassifier</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Support vector machines, Naive Bayes, and decision trees.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0192938"/>
                  </a:ext>
                </a:extLst>
              </a:tr>
              <a:tr h="446267">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Model Evaluation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Accuracy, F1 Score, Precision, Recall, ROC-AUC</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Metrics for assessing model performance.</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0143669"/>
                  </a:ext>
                </a:extLst>
              </a:tr>
              <a:tr h="446267">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UndefinedMetricWarning</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Handle exceptions and warnings related to metrics.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7299802"/>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Feature Selection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RFE (Recursive Feature Elimination)</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Select important features iteratively.</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9926414"/>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Outlier Detection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IsolationForest</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Detect anomalies in the data.</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404030"/>
                  </a:ext>
                </a:extLst>
              </a:tr>
              <a:tr h="446267">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Parallel Processing</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Joblib</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1400" u="none" strike="noStrike">
                          <a:effectLst/>
                          <a:latin typeface="Calibri" panose="020F0502020204030204" pitchFamily="34" charset="0"/>
                          <a:ea typeface="Calibri" panose="020F0502020204030204" pitchFamily="34" charset="0"/>
                          <a:cs typeface="Calibri" panose="020F0502020204030204" pitchFamily="34" charset="0"/>
                        </a:rPr>
                        <a:t>Efficient computation in multi-core environments.</a:t>
                      </a:r>
                      <a:endParaRPr lang="fr-FR"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8163783"/>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Statistical Tests</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ttest_rel</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Conduct paired sample t-tests.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1553135"/>
                  </a:ext>
                </a:extLst>
              </a:tr>
              <a:tr h="223134">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Timing &amp; Performance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time</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Measure execution time.</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322291"/>
                  </a:ext>
                </a:extLst>
              </a:tr>
              <a:tr h="446267">
                <a:tc>
                  <a:txBody>
                    <a:bodyPr/>
                    <a:lstStyle/>
                    <a:p>
                      <a:pPr algn="ctr" fontAlgn="ctr"/>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Text Adjustment</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adjustText</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Avoid overlap in text annotations for visualizations.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5518881"/>
                  </a:ext>
                </a:extLst>
              </a:tr>
            </a:tbl>
          </a:graphicData>
        </a:graphic>
      </p:graphicFrame>
    </p:spTree>
    <p:extLst>
      <p:ext uri="{BB962C8B-B14F-4D97-AF65-F5344CB8AC3E}">
        <p14:creationId xmlns:p14="http://schemas.microsoft.com/office/powerpoint/2010/main" val="3810553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0A4C-AE0C-5B78-6104-8BED9B7F4F97}"/>
              </a:ext>
            </a:extLst>
          </p:cNvPr>
          <p:cNvSpPr>
            <a:spLocks noGrp="1"/>
          </p:cNvSpPr>
          <p:nvPr>
            <p:ph idx="1"/>
          </p:nvPr>
        </p:nvSpPr>
        <p:spPr>
          <a:xfrm>
            <a:off x="185057" y="203653"/>
            <a:ext cx="11756572" cy="6327775"/>
          </a:xfrm>
        </p:spPr>
        <p:txBody>
          <a:bodyPr/>
          <a:lstStyle/>
          <a:p>
            <a:pPr marL="0" indent="0">
              <a:buNone/>
            </a:pPr>
            <a:r>
              <a:rPr lang="en-US" dirty="0"/>
              <a:t>s</a:t>
            </a:r>
          </a:p>
        </p:txBody>
      </p:sp>
      <p:pic>
        <p:nvPicPr>
          <p:cNvPr id="5" name="Picture 4">
            <a:extLst>
              <a:ext uri="{FF2B5EF4-FFF2-40B4-BE49-F238E27FC236}">
                <a16:creationId xmlns:a16="http://schemas.microsoft.com/office/drawing/2014/main" id="{1B1433E8-6AA8-1F01-6184-6152E56F789B}"/>
              </a:ext>
            </a:extLst>
          </p:cNvPr>
          <p:cNvPicPr>
            <a:picLocks noChangeAspect="1"/>
          </p:cNvPicPr>
          <p:nvPr/>
        </p:nvPicPr>
        <p:blipFill>
          <a:blip r:embed="rId2"/>
          <a:stretch>
            <a:fillRect/>
          </a:stretch>
        </p:blipFill>
        <p:spPr>
          <a:xfrm>
            <a:off x="217714" y="187452"/>
            <a:ext cx="6998060" cy="3486329"/>
          </a:xfrm>
          <a:prstGeom prst="rect">
            <a:avLst/>
          </a:prstGeom>
        </p:spPr>
      </p:pic>
      <p:pic>
        <p:nvPicPr>
          <p:cNvPr id="7" name="Picture 6">
            <a:extLst>
              <a:ext uri="{FF2B5EF4-FFF2-40B4-BE49-F238E27FC236}">
                <a16:creationId xmlns:a16="http://schemas.microsoft.com/office/drawing/2014/main" id="{7CAA9E2A-8AA8-F572-2490-DF790D0D1828}"/>
              </a:ext>
            </a:extLst>
          </p:cNvPr>
          <p:cNvPicPr>
            <a:picLocks noChangeAspect="1"/>
          </p:cNvPicPr>
          <p:nvPr/>
        </p:nvPicPr>
        <p:blipFill>
          <a:blip r:embed="rId3"/>
          <a:stretch>
            <a:fillRect/>
          </a:stretch>
        </p:blipFill>
        <p:spPr>
          <a:xfrm>
            <a:off x="8208667" y="591543"/>
            <a:ext cx="3199561" cy="4898850"/>
          </a:xfrm>
          <a:prstGeom prst="rect">
            <a:avLst/>
          </a:prstGeom>
        </p:spPr>
      </p:pic>
      <p:pic>
        <p:nvPicPr>
          <p:cNvPr id="9" name="Picture 8">
            <a:extLst>
              <a:ext uri="{FF2B5EF4-FFF2-40B4-BE49-F238E27FC236}">
                <a16:creationId xmlns:a16="http://schemas.microsoft.com/office/drawing/2014/main" id="{CD36DA03-FAF8-2DA1-DC1F-AF663DC5D007}"/>
              </a:ext>
            </a:extLst>
          </p:cNvPr>
          <p:cNvPicPr>
            <a:picLocks noChangeAspect="1"/>
          </p:cNvPicPr>
          <p:nvPr/>
        </p:nvPicPr>
        <p:blipFill>
          <a:blip r:embed="rId4"/>
          <a:stretch>
            <a:fillRect/>
          </a:stretch>
        </p:blipFill>
        <p:spPr>
          <a:xfrm>
            <a:off x="217714" y="4013652"/>
            <a:ext cx="4989119" cy="2533977"/>
          </a:xfrm>
          <a:prstGeom prst="rect">
            <a:avLst/>
          </a:prstGeom>
        </p:spPr>
      </p:pic>
    </p:spTree>
    <p:extLst>
      <p:ext uri="{BB962C8B-B14F-4D97-AF65-F5344CB8AC3E}">
        <p14:creationId xmlns:p14="http://schemas.microsoft.com/office/powerpoint/2010/main" val="389750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656E-EFF9-E29D-DAB2-B16884866E22}"/>
              </a:ext>
            </a:extLst>
          </p:cNvPr>
          <p:cNvSpPr>
            <a:spLocks noGrp="1"/>
          </p:cNvSpPr>
          <p:nvPr>
            <p:ph type="title"/>
          </p:nvPr>
        </p:nvSpPr>
        <p:spPr>
          <a:xfrm>
            <a:off x="119742" y="158297"/>
            <a:ext cx="11985172" cy="756103"/>
          </a:xfrm>
        </p:spPr>
        <p:txBody>
          <a:bodyPr/>
          <a:lstStyle/>
          <a:p>
            <a:pPr algn="ctr"/>
            <a:r>
              <a:rPr lang="en-US" b="1"/>
              <a:t>DATA CLEANING AND DATA PREPROCESSING</a:t>
            </a:r>
            <a:endParaRPr lang="en-US" b="1" dirty="0"/>
          </a:p>
        </p:txBody>
      </p:sp>
      <p:sp>
        <p:nvSpPr>
          <p:cNvPr id="3" name="Content Placeholder 2">
            <a:extLst>
              <a:ext uri="{FF2B5EF4-FFF2-40B4-BE49-F238E27FC236}">
                <a16:creationId xmlns:a16="http://schemas.microsoft.com/office/drawing/2014/main" id="{35BA48F6-6C76-74BA-2679-50F757AABE2A}"/>
              </a:ext>
            </a:extLst>
          </p:cNvPr>
          <p:cNvSpPr>
            <a:spLocks noGrp="1"/>
          </p:cNvSpPr>
          <p:nvPr>
            <p:ph idx="1"/>
          </p:nvPr>
        </p:nvSpPr>
        <p:spPr>
          <a:xfrm>
            <a:off x="206829" y="1074511"/>
            <a:ext cx="11800114" cy="5625192"/>
          </a:xfrm>
        </p:spPr>
        <p:txBody>
          <a:bodyPr>
            <a:normAutofit/>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Data preprocessing is an essential step in any analysis. It involves preparing the dataset for further analysis by performing the following tasks:</a:t>
            </a:r>
          </a:p>
          <a:p>
            <a:r>
              <a:rPr lang="en-US" sz="2000" b="1" dirty="0">
                <a:latin typeface="Calibri" panose="020F0502020204030204" pitchFamily="34" charset="0"/>
                <a:ea typeface="Calibri" panose="020F0502020204030204" pitchFamily="34" charset="0"/>
                <a:cs typeface="Calibri" panose="020F0502020204030204" pitchFamily="34" charset="0"/>
              </a:rPr>
              <a:t>Checking for duplicate records</a:t>
            </a:r>
            <a:r>
              <a:rPr lang="en-US" sz="2000" dirty="0">
                <a:latin typeface="Calibri" panose="020F0502020204030204" pitchFamily="34" charset="0"/>
                <a:ea typeface="Calibri" panose="020F0502020204030204" pitchFamily="34" charset="0"/>
                <a:cs typeface="Calibri" panose="020F0502020204030204" pitchFamily="34" charset="0"/>
              </a:rPr>
              <a:t>: Ensuring data quality by identifying and removing duplicates. In our dataset, there were no duplicate rows.</a:t>
            </a:r>
          </a:p>
          <a:p>
            <a:r>
              <a:rPr lang="en-US" sz="2000" b="1" dirty="0">
                <a:latin typeface="Calibri" panose="020F0502020204030204" pitchFamily="34" charset="0"/>
                <a:ea typeface="Calibri" panose="020F0502020204030204" pitchFamily="34" charset="0"/>
                <a:cs typeface="Calibri" panose="020F0502020204030204" pitchFamily="34" charset="0"/>
              </a:rPr>
              <a:t>Identifying and handling missing values</a:t>
            </a:r>
            <a:r>
              <a:rPr lang="en-US" sz="2000" dirty="0">
                <a:latin typeface="Calibri" panose="020F0502020204030204" pitchFamily="34" charset="0"/>
                <a:ea typeface="Calibri" panose="020F0502020204030204" pitchFamily="34" charset="0"/>
                <a:cs typeface="Calibri" panose="020F0502020204030204" pitchFamily="34" charset="0"/>
              </a:rPr>
              <a:t>: This step may involve imputation or removal of missing data. In our analysis, as we have incorporated all the columns and rows as per our requirements, there were no missing values.</a:t>
            </a:r>
          </a:p>
          <a:p>
            <a:r>
              <a:rPr lang="en-US" sz="2000" b="1" dirty="0">
                <a:latin typeface="Calibri" panose="020F0502020204030204" pitchFamily="34" charset="0"/>
                <a:ea typeface="Calibri" panose="020F0502020204030204" pitchFamily="34" charset="0"/>
                <a:cs typeface="Calibri" panose="020F0502020204030204" pitchFamily="34" charset="0"/>
              </a:rPr>
              <a:t>Distinguishing between numerical and categorical variables</a:t>
            </a:r>
            <a:r>
              <a:rPr lang="en-US" sz="2000" dirty="0">
                <a:latin typeface="Calibri" panose="020F0502020204030204" pitchFamily="34" charset="0"/>
                <a:ea typeface="Calibri" panose="020F0502020204030204" pitchFamily="34" charset="0"/>
                <a:cs typeface="Calibri" panose="020F0502020204030204" pitchFamily="34" charset="0"/>
              </a:rPr>
              <a:t>: This allows for the application of appropriate preprocessing techniques, such as encoding categorical variables or scaling numerical ones. Our dataset contains a total of 25 numerical variables and 23 categorical variables.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D88E04A-2FD5-206B-6FEF-6CBC1C3B7B07}"/>
              </a:ext>
            </a:extLst>
          </p:cNvPr>
          <p:cNvPicPr>
            <a:picLocks noChangeAspect="1"/>
          </p:cNvPicPr>
          <p:nvPr/>
        </p:nvPicPr>
        <p:blipFill>
          <a:blip r:embed="rId2"/>
          <a:stretch>
            <a:fillRect/>
          </a:stretch>
        </p:blipFill>
        <p:spPr>
          <a:xfrm>
            <a:off x="448497" y="4534779"/>
            <a:ext cx="3283119" cy="1248709"/>
          </a:xfrm>
          <a:prstGeom prst="rect">
            <a:avLst/>
          </a:prstGeom>
        </p:spPr>
      </p:pic>
      <p:pic>
        <p:nvPicPr>
          <p:cNvPr id="7" name="Picture 6">
            <a:extLst>
              <a:ext uri="{FF2B5EF4-FFF2-40B4-BE49-F238E27FC236}">
                <a16:creationId xmlns:a16="http://schemas.microsoft.com/office/drawing/2014/main" id="{4C919D91-9D48-7A1C-ABB5-0119BFEAA9E0}"/>
              </a:ext>
            </a:extLst>
          </p:cNvPr>
          <p:cNvPicPr>
            <a:picLocks noChangeAspect="1"/>
          </p:cNvPicPr>
          <p:nvPr/>
        </p:nvPicPr>
        <p:blipFill>
          <a:blip r:embed="rId3"/>
          <a:stretch>
            <a:fillRect/>
          </a:stretch>
        </p:blipFill>
        <p:spPr>
          <a:xfrm>
            <a:off x="9247195" y="3759497"/>
            <a:ext cx="1747375" cy="2799272"/>
          </a:xfrm>
          <a:prstGeom prst="rect">
            <a:avLst/>
          </a:prstGeom>
        </p:spPr>
      </p:pic>
      <p:pic>
        <p:nvPicPr>
          <p:cNvPr id="9" name="Picture 8">
            <a:extLst>
              <a:ext uri="{FF2B5EF4-FFF2-40B4-BE49-F238E27FC236}">
                <a16:creationId xmlns:a16="http://schemas.microsoft.com/office/drawing/2014/main" id="{C2CDADC4-1D06-F3FF-9D4E-6353B428F7D1}"/>
              </a:ext>
            </a:extLst>
          </p:cNvPr>
          <p:cNvPicPr>
            <a:picLocks noChangeAspect="1"/>
          </p:cNvPicPr>
          <p:nvPr/>
        </p:nvPicPr>
        <p:blipFill>
          <a:blip r:embed="rId4"/>
          <a:stretch>
            <a:fillRect/>
          </a:stretch>
        </p:blipFill>
        <p:spPr>
          <a:xfrm>
            <a:off x="4003868" y="4299857"/>
            <a:ext cx="4456518" cy="2399846"/>
          </a:xfrm>
          <a:prstGeom prst="rect">
            <a:avLst/>
          </a:prstGeom>
        </p:spPr>
      </p:pic>
    </p:spTree>
    <p:extLst>
      <p:ext uri="{BB962C8B-B14F-4D97-AF65-F5344CB8AC3E}">
        <p14:creationId xmlns:p14="http://schemas.microsoft.com/office/powerpoint/2010/main" val="24168920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A0F3-451B-4EAA-38D0-E5754D0B2ED0}"/>
              </a:ext>
            </a:extLst>
          </p:cNvPr>
          <p:cNvSpPr>
            <a:spLocks noGrp="1"/>
          </p:cNvSpPr>
          <p:nvPr>
            <p:ph type="title"/>
          </p:nvPr>
        </p:nvSpPr>
        <p:spPr>
          <a:xfrm>
            <a:off x="97972" y="158297"/>
            <a:ext cx="12017828" cy="538390"/>
          </a:xfrm>
        </p:spPr>
        <p:txBody>
          <a:bodyPr>
            <a:normAutofit fontScale="90000"/>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EXPLORATORY DATA ANALYSIS (EDA)</a:t>
            </a:r>
          </a:p>
        </p:txBody>
      </p:sp>
      <p:sp>
        <p:nvSpPr>
          <p:cNvPr id="3" name="Content Placeholder 2">
            <a:extLst>
              <a:ext uri="{FF2B5EF4-FFF2-40B4-BE49-F238E27FC236}">
                <a16:creationId xmlns:a16="http://schemas.microsoft.com/office/drawing/2014/main" id="{B556164D-32C0-C5B3-D411-34872A624D2F}"/>
              </a:ext>
            </a:extLst>
          </p:cNvPr>
          <p:cNvSpPr>
            <a:spLocks noGrp="1"/>
          </p:cNvSpPr>
          <p:nvPr>
            <p:ph idx="1"/>
          </p:nvPr>
        </p:nvSpPr>
        <p:spPr>
          <a:xfrm>
            <a:off x="97972" y="889453"/>
            <a:ext cx="12017828" cy="5810250"/>
          </a:xfrm>
        </p:spPr>
        <p:txBody>
          <a:bodyPr/>
          <a:lstStyle/>
          <a:p>
            <a:r>
              <a:rPr lang="en-US" sz="2000" dirty="0">
                <a:latin typeface="Calibri" panose="020F0502020204030204" pitchFamily="34" charset="0"/>
                <a:ea typeface="Calibri" panose="020F0502020204030204" pitchFamily="34" charset="0"/>
                <a:cs typeface="Calibri" panose="020F0502020204030204" pitchFamily="34" charset="0"/>
              </a:rPr>
              <a:t>A critical process of understanding data through statistical and graphical methods.</a:t>
            </a:r>
          </a:p>
          <a:p>
            <a:r>
              <a:rPr lang="en-US" sz="2000" dirty="0">
                <a:latin typeface="Calibri" panose="020F0502020204030204" pitchFamily="34" charset="0"/>
                <a:ea typeface="Calibri" panose="020F0502020204030204" pitchFamily="34" charset="0"/>
                <a:cs typeface="Calibri" panose="020F0502020204030204" pitchFamily="34" charset="0"/>
              </a:rPr>
              <a:t>Helps in identifying patterns, detecting anomalies, and summarizing key characteristics of the dataset.</a:t>
            </a:r>
          </a:p>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4000" b="1" dirty="0">
                <a:latin typeface="Calibri" panose="020F0502020204030204" pitchFamily="34" charset="0"/>
                <a:ea typeface="Calibri" panose="020F0502020204030204" pitchFamily="34" charset="0"/>
                <a:cs typeface="Calibri" panose="020F0502020204030204" pitchFamily="34" charset="0"/>
              </a:rPr>
              <a:t>AGE DISTRIBUTION ANALYSIS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1. Defined age categories for analysis:</a:t>
            </a:r>
          </a:p>
          <a:p>
            <a:r>
              <a:rPr lang="en-US" sz="2000" dirty="0">
                <a:latin typeface="Calibri" panose="020F0502020204030204" pitchFamily="34" charset="0"/>
                <a:ea typeface="Calibri" panose="020F0502020204030204" pitchFamily="34" charset="0"/>
                <a:cs typeface="Calibri" panose="020F0502020204030204" pitchFamily="34" charset="0"/>
              </a:rPr>
              <a:t>Age Bins: [0-10, 11-15, 16-20, 21-30, 31-45, 46-50, 51-60, 61-75, 76+]</a:t>
            </a:r>
          </a:p>
          <a:p>
            <a:r>
              <a:rPr lang="en-US" sz="2000" dirty="0">
                <a:latin typeface="Calibri" panose="020F0502020204030204" pitchFamily="34" charset="0"/>
                <a:ea typeface="Calibri" panose="020F0502020204030204" pitchFamily="34" charset="0"/>
                <a:cs typeface="Calibri" panose="020F0502020204030204" pitchFamily="34" charset="0"/>
              </a:rPr>
              <a:t>Age Group Bins: 'Child', 'Young Adult', 'Adult', 'Senior'</a:t>
            </a: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Percentage Distribution of Age Categories:</a:t>
            </a:r>
          </a:p>
          <a:p>
            <a:pPr marL="0" indent="0">
              <a:spcBef>
                <a:spcPct val="0"/>
              </a:spcBef>
              <a:buNone/>
            </a:pPr>
            <a:endParaRPr lang="en-US" sz="4000" b="1" dirty="0">
              <a:latin typeface="Calibri" panose="020F0502020204030204" pitchFamily="34" charset="0"/>
              <a:ea typeface="Calibri" panose="020F0502020204030204" pitchFamily="34" charset="0"/>
              <a:cs typeface="Calibri" panose="020F0502020204030204" pitchFamily="34" charset="0"/>
            </a:endParaRPr>
          </a:p>
          <a:p>
            <a:pPr marL="0" indent="0">
              <a:spcBef>
                <a:spcPct val="0"/>
              </a:spcBef>
              <a:buNone/>
            </a:pPr>
            <a:endParaRPr lang="en-US" sz="4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comparison of different colored bars">
            <a:extLst>
              <a:ext uri="{FF2B5EF4-FFF2-40B4-BE49-F238E27FC236}">
                <a16:creationId xmlns:a16="http://schemas.microsoft.com/office/drawing/2014/main" id="{E46698E4-8A2D-4EA8-1123-A3B0652F2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99" y="3592286"/>
            <a:ext cx="5215315" cy="2889703"/>
          </a:xfrm>
          <a:prstGeom prst="rect">
            <a:avLst/>
          </a:prstGeom>
        </p:spPr>
      </p:pic>
    </p:spTree>
    <p:extLst>
      <p:ext uri="{BB962C8B-B14F-4D97-AF65-F5344CB8AC3E}">
        <p14:creationId xmlns:p14="http://schemas.microsoft.com/office/powerpoint/2010/main" val="34311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7AE8E-45EC-AAB3-60EF-F02A37E89C6D}"/>
              </a:ext>
            </a:extLst>
          </p:cNvPr>
          <p:cNvSpPr>
            <a:spLocks noGrp="1"/>
          </p:cNvSpPr>
          <p:nvPr>
            <p:ph type="title"/>
          </p:nvPr>
        </p:nvSpPr>
        <p:spPr>
          <a:xfrm>
            <a:off x="119743" y="136526"/>
            <a:ext cx="11974286" cy="810532"/>
          </a:xfrm>
        </p:spPr>
        <p:txBody>
          <a:bodyPr>
            <a:normAutofit/>
          </a:bodyPr>
          <a:lstStyle/>
          <a:p>
            <a:pPr algn="ctr"/>
            <a:r>
              <a:rPr lang="en-US" sz="4300" b="1" dirty="0">
                <a:latin typeface="Calibri" panose="020F0502020204030204" pitchFamily="34" charset="0"/>
                <a:ea typeface="Calibri" panose="020F0502020204030204" pitchFamily="34" charset="0"/>
                <a:cs typeface="Calibri" panose="020F0502020204030204" pitchFamily="34" charset="0"/>
              </a:rPr>
              <a:t>INTRODUCTION</a:t>
            </a:r>
          </a:p>
        </p:txBody>
      </p:sp>
      <p:sp>
        <p:nvSpPr>
          <p:cNvPr id="4" name="Content Placeholder 3">
            <a:extLst>
              <a:ext uri="{FF2B5EF4-FFF2-40B4-BE49-F238E27FC236}">
                <a16:creationId xmlns:a16="http://schemas.microsoft.com/office/drawing/2014/main" id="{06566900-7D4A-1EFD-D135-33C2E093CD74}"/>
              </a:ext>
            </a:extLst>
          </p:cNvPr>
          <p:cNvSpPr>
            <a:spLocks noGrp="1"/>
          </p:cNvSpPr>
          <p:nvPr>
            <p:ph idx="1"/>
          </p:nvPr>
        </p:nvSpPr>
        <p:spPr>
          <a:xfrm>
            <a:off x="119742" y="1150709"/>
            <a:ext cx="11974285" cy="5570765"/>
          </a:xfrm>
        </p:spPr>
        <p:txBody>
          <a:bodyPr>
            <a:normAutofit/>
          </a:bodyPr>
          <a:lstStyle/>
          <a:p>
            <a:pPr marL="0" indent="0">
              <a:buNone/>
            </a:pPr>
            <a:r>
              <a:rPr lang="en-US" b="1" u="sng" dirty="0">
                <a:latin typeface="Calibri" panose="020F0502020204030204" pitchFamily="34" charset="0"/>
                <a:ea typeface="Calibri" panose="020F0502020204030204" pitchFamily="34" charset="0"/>
                <a:cs typeface="Calibri" panose="020F0502020204030204" pitchFamily="34" charset="0"/>
              </a:rPr>
              <a:t>PROJECT GOAL</a:t>
            </a: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514350" indent="-5143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Predicting and Understanding Chronic Conditions</a:t>
            </a:r>
            <a:r>
              <a:rPr lang="en-US" sz="2400" dirty="0">
                <a:latin typeface="Calibri" panose="020F0502020204030204" pitchFamily="34" charset="0"/>
                <a:ea typeface="Calibri" panose="020F0502020204030204" pitchFamily="34" charset="0"/>
                <a:cs typeface="Calibri" panose="020F0502020204030204" pitchFamily="34" charset="0"/>
              </a:rPr>
              <a:t>: Our focus is on predicting and analyzing conditions such as hypertension, diabetes, heart disease, and chronic kidney disease (CKD).</a:t>
            </a:r>
          </a:p>
          <a:p>
            <a:pPr marL="514350" indent="-5143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Initial Dataset: </a:t>
            </a:r>
            <a:r>
              <a:rPr lang="en-US" sz="2400" dirty="0">
                <a:latin typeface="Calibri" panose="020F0502020204030204" pitchFamily="34" charset="0"/>
                <a:ea typeface="Calibri" panose="020F0502020204030204" pitchFamily="34" charset="0"/>
                <a:cs typeface="Calibri" panose="020F0502020204030204" pitchFamily="34" charset="0"/>
              </a:rPr>
              <a:t>The analysis begins with the Diabetes Prediction Dataset sourced from </a:t>
            </a:r>
            <a:r>
              <a:rPr lang="en-US" sz="2400" dirty="0">
                <a:latin typeface="Calibri" panose="020F0502020204030204" pitchFamily="34" charset="0"/>
                <a:ea typeface="Calibri" panose="020F0502020204030204" pitchFamily="34" charset="0"/>
                <a:cs typeface="Calibri" panose="020F0502020204030204" pitchFamily="34" charset="0"/>
                <a:hlinkClick r:id="rId2"/>
              </a:rPr>
              <a:t>Kaggle</a:t>
            </a:r>
            <a:r>
              <a:rPr lang="en-US" sz="2400" dirty="0">
                <a:latin typeface="Calibri" panose="020F0502020204030204" pitchFamily="34" charset="0"/>
                <a:ea typeface="Calibri" panose="020F0502020204030204" pitchFamily="34" charset="0"/>
                <a:cs typeface="Calibri" panose="020F0502020204030204" pitchFamily="34" charset="0"/>
              </a:rPr>
              <a:t>. Original Dataset: 100,000 rows and 9 columns.</a:t>
            </a:r>
            <a:endParaRPr lang="en-US" sz="1600" b="1" dirty="0"/>
          </a:p>
          <a:p>
            <a:pPr marL="514350" indent="-5143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Target Variables: </a:t>
            </a:r>
            <a:r>
              <a:rPr lang="en-US" sz="2400" dirty="0">
                <a:latin typeface="Calibri" panose="020F0502020204030204" pitchFamily="34" charset="0"/>
                <a:ea typeface="Calibri" panose="020F0502020204030204" pitchFamily="34" charset="0"/>
                <a:cs typeface="Calibri" panose="020F0502020204030204" pitchFamily="34" charset="0"/>
              </a:rPr>
              <a:t>We aim for multi-target classification by incorporating multiple targets for prediction: Diabetes, Hypertension, Heart Disease and Chronic Kidney Disease (CKD).</a:t>
            </a:r>
          </a:p>
          <a:p>
            <a:pPr marL="514350" indent="-5143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Feature Expansion: </a:t>
            </a:r>
            <a:r>
              <a:rPr lang="en-US" sz="2400" dirty="0">
                <a:latin typeface="Calibri" panose="020F0502020204030204" pitchFamily="34" charset="0"/>
                <a:ea typeface="Calibri" panose="020F0502020204030204" pitchFamily="34" charset="0"/>
                <a:cs typeface="Calibri" panose="020F0502020204030204" pitchFamily="34" charset="0"/>
              </a:rPr>
              <a:t>Additionally, manually incorporated features essential for healthcare predictive analysis include Heart Disease, GFR, CKD Stages, Systolic and Diastolic Blood Pressure etc.</a:t>
            </a:r>
          </a:p>
          <a:p>
            <a:pPr marL="514350" indent="-514350">
              <a:buFont typeface="+mj-lt"/>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Final Dataset </a:t>
            </a:r>
            <a:r>
              <a:rPr lang="en-US" sz="2400" dirty="0">
                <a:latin typeface="Calibri" panose="020F0502020204030204" pitchFamily="34" charset="0"/>
                <a:ea typeface="Calibri" panose="020F0502020204030204" pitchFamily="34" charset="0"/>
                <a:cs typeface="Calibri" panose="020F0502020204030204" pitchFamily="34" charset="0"/>
              </a:rPr>
              <a:t>has total rows 100,000 (unchanged from the original dataset). Updated Features: Columns/features have been updated to match the specific requirements for this multi-target healthcare analysis.</a:t>
            </a: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485484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BA7DC-F55E-C583-1E6C-E45F797D0B3D}"/>
              </a:ext>
            </a:extLst>
          </p:cNvPr>
          <p:cNvSpPr>
            <a:spLocks noGrp="1"/>
          </p:cNvSpPr>
          <p:nvPr>
            <p:ph type="title"/>
          </p:nvPr>
        </p:nvSpPr>
        <p:spPr>
          <a:xfrm>
            <a:off x="108857" y="114755"/>
            <a:ext cx="11974286" cy="712560"/>
          </a:xfrm>
        </p:spPr>
        <p:txBody>
          <a:bodyPr>
            <a:normAutofit/>
          </a:bodyPr>
          <a:lstStyle/>
          <a:p>
            <a:pPr algn="ctr"/>
            <a:r>
              <a:rPr lang="en-US" sz="3600" b="1" dirty="0">
                <a:latin typeface="Calibri" panose="020F0502020204030204" pitchFamily="34" charset="0"/>
                <a:ea typeface="Calibri" panose="020F0502020204030204" pitchFamily="34" charset="0"/>
                <a:cs typeface="Calibri" panose="020F0502020204030204" pitchFamily="34" charset="0"/>
              </a:rPr>
              <a:t>GENDER DISTRIBUTION ANALYSIS</a:t>
            </a:r>
          </a:p>
        </p:txBody>
      </p:sp>
      <p:sp>
        <p:nvSpPr>
          <p:cNvPr id="3" name="Content Placeholder 2">
            <a:extLst>
              <a:ext uri="{FF2B5EF4-FFF2-40B4-BE49-F238E27FC236}">
                <a16:creationId xmlns:a16="http://schemas.microsoft.com/office/drawing/2014/main" id="{CD134F23-432C-9393-7E0F-8D0FFF601A8F}"/>
              </a:ext>
            </a:extLst>
          </p:cNvPr>
          <p:cNvSpPr>
            <a:spLocks noGrp="1"/>
          </p:cNvSpPr>
          <p:nvPr>
            <p:ph idx="1"/>
          </p:nvPr>
        </p:nvSpPr>
        <p:spPr>
          <a:xfrm>
            <a:off x="108857" y="922109"/>
            <a:ext cx="11974286" cy="5821135"/>
          </a:xfrm>
        </p:spPr>
        <p:txBody>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Calculate and visualize the distribution of gender within the dataset.</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The dataset's gender distribution is almost balanced:</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Females: 51.82% (51,821 individuals)</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Males: 48.18% (48,179 individuals)</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The analysis highlights a slight female predominance in the dataset</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lgn="ctr">
              <a:spcBef>
                <a:spcPct val="0"/>
              </a:spcBef>
              <a:buNone/>
            </a:pPr>
            <a:r>
              <a:rPr lang="en-US" sz="3600" b="1" dirty="0">
                <a:latin typeface="Calibri" panose="020F0502020204030204" pitchFamily="34" charset="0"/>
                <a:ea typeface="Calibri" panose="020F0502020204030204" pitchFamily="34" charset="0"/>
                <a:cs typeface="Calibri" panose="020F0502020204030204" pitchFamily="34" charset="0"/>
              </a:rPr>
              <a:t>RESIDENCE TYPE DISTRIBUTION ANALYSIS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Analyze the distribution of residence types (Rural vs. Urban) in the dataset.</a:t>
            </a:r>
          </a:p>
          <a:p>
            <a:r>
              <a:rPr lang="en-US" sz="2000" dirty="0"/>
              <a:t>The dataset is evenly distributed between rural and urban populations</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dirty="0"/>
              <a:t>Urban: 50.14% (50,135 individuals)</a:t>
            </a:r>
            <a:r>
              <a:rPr lang="en-US" sz="2000" dirty="0">
                <a:latin typeface="Calibri" panose="020F0502020204030204" pitchFamily="34" charset="0"/>
                <a:ea typeface="Calibri" panose="020F0502020204030204" pitchFamily="34" charset="0"/>
                <a:cs typeface="Calibri" panose="020F0502020204030204" pitchFamily="34" charset="0"/>
              </a:rPr>
              <a:t> and </a:t>
            </a:r>
            <a:r>
              <a:rPr lang="en-US" sz="2000" dirty="0"/>
              <a:t>Rural: 49.87% (49,865 individuals</a:t>
            </a:r>
            <a:r>
              <a:rPr lang="en-US" sz="2000" dirty="0">
                <a:latin typeface="Calibri" panose="020F0502020204030204" pitchFamily="34" charset="0"/>
                <a:ea typeface="Calibri" panose="020F0502020204030204" pitchFamily="34" charset="0"/>
                <a:cs typeface="Calibri" panose="020F0502020204030204" pitchFamily="34" charset="0"/>
              </a:rPr>
              <a:t>). </a:t>
            </a:r>
            <a:endParaRPr lang="en-US" sz="2000" dirty="0"/>
          </a:p>
        </p:txBody>
      </p:sp>
      <p:pic>
        <p:nvPicPr>
          <p:cNvPr id="9" name="Picture 8" descr="A screenshot of a graph&#10;&#10;Description automatically generated">
            <a:extLst>
              <a:ext uri="{FF2B5EF4-FFF2-40B4-BE49-F238E27FC236}">
                <a16:creationId xmlns:a16="http://schemas.microsoft.com/office/drawing/2014/main" id="{9DF7AB5C-0A7F-3F8E-45BD-831380392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893" y="4537609"/>
            <a:ext cx="3550920" cy="2205635"/>
          </a:xfrm>
          <a:prstGeom prst="rect">
            <a:avLst/>
          </a:prstGeom>
        </p:spPr>
      </p:pic>
      <p:pic>
        <p:nvPicPr>
          <p:cNvPr id="10" name="Content Placeholder 4" descr="A blue and red circle with numbers and a red circle with a blue circle&#10;&#10;Description automatically generated">
            <a:extLst>
              <a:ext uri="{FF2B5EF4-FFF2-40B4-BE49-F238E27FC236}">
                <a16:creationId xmlns:a16="http://schemas.microsoft.com/office/drawing/2014/main" id="{D2981C37-7A62-97BE-B230-6907713D4F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195" y="872668"/>
            <a:ext cx="3329365" cy="2140306"/>
          </a:xfrm>
          <a:prstGeom prst="rect">
            <a:avLst/>
          </a:prstGeom>
        </p:spPr>
      </p:pic>
    </p:spTree>
    <p:extLst>
      <p:ext uri="{BB962C8B-B14F-4D97-AF65-F5344CB8AC3E}">
        <p14:creationId xmlns:p14="http://schemas.microsoft.com/office/powerpoint/2010/main" val="218712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FBE59-DEC0-E59E-BD21-ACD61BE5EABD}"/>
              </a:ext>
            </a:extLst>
          </p:cNvPr>
          <p:cNvSpPr>
            <a:spLocks noGrp="1"/>
          </p:cNvSpPr>
          <p:nvPr>
            <p:ph type="title"/>
          </p:nvPr>
        </p:nvSpPr>
        <p:spPr>
          <a:xfrm>
            <a:off x="95250" y="159385"/>
            <a:ext cx="11963400" cy="629285"/>
          </a:xfrm>
        </p:spPr>
        <p:txBody>
          <a:bodyPr>
            <a:normAutofit fontScale="90000"/>
          </a:bodyPr>
          <a:lstStyle/>
          <a:p>
            <a:pPr algn="ctr"/>
            <a:br>
              <a:rPr lang="en-US" sz="4400" b="1" dirty="0">
                <a:latin typeface="Calibri" panose="020F0502020204030204" pitchFamily="34" charset="0"/>
                <a:ea typeface="Calibri" panose="020F0502020204030204" pitchFamily="34" charset="0"/>
                <a:cs typeface="Calibri" panose="020F0502020204030204" pitchFamily="34" charset="0"/>
              </a:rPr>
            </a:br>
            <a:r>
              <a:rPr lang="en-US" sz="4000" b="1" dirty="0">
                <a:latin typeface="Calibri" panose="020F0502020204030204" pitchFamily="34" charset="0"/>
                <a:ea typeface="Calibri" panose="020F0502020204030204" pitchFamily="34" charset="0"/>
                <a:cs typeface="Calibri" panose="020F0502020204030204" pitchFamily="34" charset="0"/>
              </a:rPr>
              <a:t>INCOME LEVEL DISTRIBUTION ANALYSIS</a:t>
            </a:r>
            <a:br>
              <a:rPr lang="en-US" sz="4400" b="1" dirty="0">
                <a:latin typeface="Calibri" panose="020F0502020204030204" pitchFamily="34" charset="0"/>
                <a:ea typeface="Calibri" panose="020F0502020204030204" pitchFamily="34" charset="0"/>
                <a:cs typeface="Calibri" panose="020F0502020204030204" pitchFamily="34" charset="0"/>
              </a:rPr>
            </a:br>
            <a:endParaRPr lang="en-US" b="1" dirty="0"/>
          </a:p>
        </p:txBody>
      </p:sp>
      <p:sp>
        <p:nvSpPr>
          <p:cNvPr id="7" name="Content Placeholder 6">
            <a:extLst>
              <a:ext uri="{FF2B5EF4-FFF2-40B4-BE49-F238E27FC236}">
                <a16:creationId xmlns:a16="http://schemas.microsoft.com/office/drawing/2014/main" id="{42A16995-405B-95B7-FA55-D8973FDC989F}"/>
              </a:ext>
            </a:extLst>
          </p:cNvPr>
          <p:cNvSpPr>
            <a:spLocks noGrp="1"/>
          </p:cNvSpPr>
          <p:nvPr>
            <p:ph idx="1"/>
          </p:nvPr>
        </p:nvSpPr>
        <p:spPr>
          <a:xfrm>
            <a:off x="95250" y="956945"/>
            <a:ext cx="11963400" cy="5741670"/>
          </a:xfrm>
        </p:spPr>
        <p:txBody>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Analyze the total count and percentage distribution of income levels in the dataset.</a:t>
            </a:r>
          </a:p>
          <a:p>
            <a:pPr marL="0" indent="0">
              <a:buNone/>
            </a:pPr>
            <a:r>
              <a:rPr lang="en-US" sz="2000" dirty="0"/>
              <a:t>Income levels are distributed as follows:</a:t>
            </a:r>
          </a:p>
          <a:p>
            <a:pPr>
              <a:buFont typeface="Arial" panose="020B0604020202020204" pitchFamily="34" charset="0"/>
              <a:buChar char="•"/>
            </a:pPr>
            <a:r>
              <a:rPr lang="en-US" sz="2000" b="1" dirty="0"/>
              <a:t>Medium Income:</a:t>
            </a:r>
            <a:r>
              <a:rPr lang="en-US" sz="2000" dirty="0"/>
              <a:t> 47.62% (</a:t>
            </a:r>
            <a:r>
              <a:rPr lang="en-US" sz="2000" b="1" dirty="0"/>
              <a:t>47,616 individuals</a:t>
            </a:r>
            <a:r>
              <a:rPr lang="en-US" sz="2000" dirty="0"/>
              <a:t>)</a:t>
            </a:r>
          </a:p>
          <a:p>
            <a:pPr>
              <a:buFont typeface="Arial" panose="020B0604020202020204" pitchFamily="34" charset="0"/>
              <a:buChar char="•"/>
            </a:pPr>
            <a:r>
              <a:rPr lang="en-US" sz="2000" b="1" dirty="0"/>
              <a:t>Low Income:</a:t>
            </a:r>
            <a:r>
              <a:rPr lang="en-US" sz="2000" dirty="0"/>
              <a:t> 30.56% (</a:t>
            </a:r>
            <a:r>
              <a:rPr lang="en-US" sz="2000" b="1" dirty="0"/>
              <a:t>30,556 individuals</a:t>
            </a:r>
            <a:r>
              <a:rPr lang="en-US" sz="2000" dirty="0"/>
              <a:t>)</a:t>
            </a:r>
          </a:p>
          <a:p>
            <a:pPr>
              <a:buFont typeface="Arial" panose="020B0604020202020204" pitchFamily="34" charset="0"/>
              <a:buChar char="•"/>
            </a:pPr>
            <a:r>
              <a:rPr lang="en-US" sz="2000" b="1" dirty="0"/>
              <a:t>High Income:</a:t>
            </a:r>
            <a:r>
              <a:rPr lang="en-US" sz="2000" dirty="0"/>
              <a:t> 21.83% (</a:t>
            </a:r>
            <a:r>
              <a:rPr lang="en-US" sz="2000" b="1" dirty="0"/>
              <a:t>21,828 individuals</a:t>
            </a:r>
            <a:r>
              <a:rPr lang="en-US" sz="2000" dirty="0"/>
              <a:t>)</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3600" b="1" dirty="0">
                <a:latin typeface="Calibri" panose="020F0502020204030204" pitchFamily="34" charset="0"/>
                <a:ea typeface="Calibri" panose="020F0502020204030204" pitchFamily="34" charset="0"/>
                <a:cs typeface="Calibri" panose="020F0502020204030204" pitchFamily="34" charset="0"/>
              </a:rPr>
              <a:t>EMPLOYMENT STATUS DISTRIBUTION ANALYSIS</a:t>
            </a:r>
          </a:p>
          <a:p>
            <a:pPr marL="0" indent="0">
              <a:buNone/>
            </a:pPr>
            <a:r>
              <a:rPr lang="en-US" sz="2000" dirty="0"/>
              <a:t>Analyze the total count and percentage distribution of employment status categories.</a:t>
            </a:r>
          </a:p>
        </p:txBody>
      </p:sp>
      <p:pic>
        <p:nvPicPr>
          <p:cNvPr id="9" name="Picture 8" descr="A graph showing a bar chart&#10;&#10;Description automatically generated with medium confidence">
            <a:extLst>
              <a:ext uri="{FF2B5EF4-FFF2-40B4-BE49-F238E27FC236}">
                <a16:creationId xmlns:a16="http://schemas.microsoft.com/office/drawing/2014/main" id="{10F9BFAD-9AAD-1C8E-9996-EC60EAA0C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6950" y="1339648"/>
            <a:ext cx="4888230" cy="1666442"/>
          </a:xfrm>
          <a:prstGeom prst="rect">
            <a:avLst/>
          </a:prstGeom>
        </p:spPr>
      </p:pic>
      <p:pic>
        <p:nvPicPr>
          <p:cNvPr id="11" name="Picture 10" descr="A graph of different colored squares&#10;&#10;Description automatically generated">
            <a:extLst>
              <a:ext uri="{FF2B5EF4-FFF2-40B4-BE49-F238E27FC236}">
                <a16:creationId xmlns:a16="http://schemas.microsoft.com/office/drawing/2014/main" id="{AB93C7D3-651E-7007-0553-836F91C80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140" y="4444827"/>
            <a:ext cx="6160770" cy="2147050"/>
          </a:xfrm>
          <a:prstGeom prst="rect">
            <a:avLst/>
          </a:prstGeom>
        </p:spPr>
      </p:pic>
    </p:spTree>
    <p:extLst>
      <p:ext uri="{BB962C8B-B14F-4D97-AF65-F5344CB8AC3E}">
        <p14:creationId xmlns:p14="http://schemas.microsoft.com/office/powerpoint/2010/main" val="9784984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5EE44-510A-A6BA-C95D-B1B8B2F76252}"/>
              </a:ext>
            </a:extLst>
          </p:cNvPr>
          <p:cNvSpPr>
            <a:spLocks noGrp="1"/>
          </p:cNvSpPr>
          <p:nvPr>
            <p:ph type="title"/>
          </p:nvPr>
        </p:nvSpPr>
        <p:spPr>
          <a:xfrm>
            <a:off x="72934" y="102236"/>
            <a:ext cx="12020550" cy="766444"/>
          </a:xfrm>
        </p:spPr>
        <p:txBody>
          <a:bodyPr>
            <a:normAutofit fontScale="90000"/>
          </a:bodyPr>
          <a:lstStyle/>
          <a:p>
            <a:pPr algn="ctr"/>
            <a:br>
              <a:rPr lang="en-US" sz="4400" b="1" dirty="0">
                <a:latin typeface="Calibri" panose="020F0502020204030204" pitchFamily="34" charset="0"/>
                <a:ea typeface="Calibri" panose="020F0502020204030204" pitchFamily="34" charset="0"/>
                <a:cs typeface="Calibri" panose="020F0502020204030204" pitchFamily="34" charset="0"/>
              </a:rPr>
            </a:br>
            <a:r>
              <a:rPr lang="en-US" sz="4000" b="1" dirty="0">
                <a:latin typeface="Calibri" panose="020F0502020204030204" pitchFamily="34" charset="0"/>
                <a:ea typeface="Calibri" panose="020F0502020204030204" pitchFamily="34" charset="0"/>
                <a:cs typeface="Calibri" panose="020F0502020204030204" pitchFamily="34" charset="0"/>
              </a:rPr>
              <a:t>INSURANCE TYPE DISTRIBUTION ANALYSIS</a:t>
            </a:r>
            <a:br>
              <a:rPr lang="en-US" sz="4400" b="1" dirty="0">
                <a:latin typeface="Calibri" panose="020F0502020204030204" pitchFamily="34" charset="0"/>
                <a:ea typeface="Calibri" panose="020F0502020204030204" pitchFamily="34" charset="0"/>
                <a:cs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4C252293-4171-5D6C-7CFE-FB7FB9153A8A}"/>
              </a:ext>
            </a:extLst>
          </p:cNvPr>
          <p:cNvSpPr>
            <a:spLocks noGrp="1"/>
          </p:cNvSpPr>
          <p:nvPr>
            <p:ph idx="1"/>
          </p:nvPr>
        </p:nvSpPr>
        <p:spPr>
          <a:xfrm>
            <a:off x="125730" y="868680"/>
            <a:ext cx="11940540" cy="5741669"/>
          </a:xfrm>
        </p:spPr>
        <p:txBody>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Analyze the total count and percentage distribution of insurance types.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3600" b="1" dirty="0">
                <a:latin typeface="Calibri" panose="020F0502020204030204" pitchFamily="34" charset="0"/>
                <a:ea typeface="Calibri" panose="020F0502020204030204" pitchFamily="34" charset="0"/>
                <a:cs typeface="Calibri" panose="020F0502020204030204" pitchFamily="34" charset="0"/>
              </a:rPr>
              <a:t>ADMISSION TYPE DISTRIBUTION ANALYSIS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Analyze the total count and percentage distribution of admission types (Emergency vs. Outpatient).</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graph of different colored squares&#10;&#10;Description automatically generated">
            <a:extLst>
              <a:ext uri="{FF2B5EF4-FFF2-40B4-BE49-F238E27FC236}">
                <a16:creationId xmlns:a16="http://schemas.microsoft.com/office/drawing/2014/main" id="{DD3A19DC-BF81-7D4E-5E5B-972016810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460" y="1182485"/>
            <a:ext cx="7075170" cy="2052205"/>
          </a:xfrm>
          <a:prstGeom prst="rect">
            <a:avLst/>
          </a:prstGeom>
        </p:spPr>
      </p:pic>
      <p:pic>
        <p:nvPicPr>
          <p:cNvPr id="7" name="Picture 6" descr="A diagram of a type of type&#10;&#10;Description automatically generated">
            <a:extLst>
              <a:ext uri="{FF2B5EF4-FFF2-40B4-BE49-F238E27FC236}">
                <a16:creationId xmlns:a16="http://schemas.microsoft.com/office/drawing/2014/main" id="{3EFFB311-EA9E-5FA3-4A7C-30BE2D72C1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470" y="4792114"/>
            <a:ext cx="6995160" cy="1818235"/>
          </a:xfrm>
          <a:prstGeom prst="rect">
            <a:avLst/>
          </a:prstGeom>
        </p:spPr>
      </p:pic>
    </p:spTree>
    <p:extLst>
      <p:ext uri="{BB962C8B-B14F-4D97-AF65-F5344CB8AC3E}">
        <p14:creationId xmlns:p14="http://schemas.microsoft.com/office/powerpoint/2010/main" val="2615004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706F8-A9AB-4EF9-83FC-CAD66D86D0BB}"/>
              </a:ext>
            </a:extLst>
          </p:cNvPr>
          <p:cNvSpPr>
            <a:spLocks noGrp="1"/>
          </p:cNvSpPr>
          <p:nvPr>
            <p:ph type="title"/>
          </p:nvPr>
        </p:nvSpPr>
        <p:spPr>
          <a:xfrm>
            <a:off x="83820" y="216535"/>
            <a:ext cx="12009120" cy="755015"/>
          </a:xfrm>
        </p:spPr>
        <p:txBody>
          <a:bodyPr/>
          <a:lstStyle/>
          <a:p>
            <a:pPr>
              <a:spcBef>
                <a:spcPts val="1000"/>
              </a:spcBef>
            </a:pPr>
            <a:r>
              <a:rPr lang="en-US" sz="3600" b="1" dirty="0">
                <a:latin typeface="Calibri" panose="020F0502020204030204" pitchFamily="34" charset="0"/>
                <a:ea typeface="Calibri" panose="020F0502020204030204" pitchFamily="34" charset="0"/>
                <a:cs typeface="Calibri" panose="020F0502020204030204" pitchFamily="34" charset="0"/>
              </a:rPr>
              <a:t>HYPERTENSION DISTRIBUTION BY PERCENTAGE</a:t>
            </a:r>
          </a:p>
        </p:txBody>
      </p:sp>
      <p:sp>
        <p:nvSpPr>
          <p:cNvPr id="3" name="Content Placeholder 2">
            <a:extLst>
              <a:ext uri="{FF2B5EF4-FFF2-40B4-BE49-F238E27FC236}">
                <a16:creationId xmlns:a16="http://schemas.microsoft.com/office/drawing/2014/main" id="{9751F2FF-D6EA-D415-C031-E3199B0A812C}"/>
              </a:ext>
            </a:extLst>
          </p:cNvPr>
          <p:cNvSpPr>
            <a:spLocks noGrp="1"/>
          </p:cNvSpPr>
          <p:nvPr>
            <p:ph idx="1"/>
          </p:nvPr>
        </p:nvSpPr>
        <p:spPr>
          <a:xfrm>
            <a:off x="83820" y="1061944"/>
            <a:ext cx="12009120" cy="5796055"/>
          </a:xfrm>
        </p:spPr>
        <p:txBody>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Hypertension Status:</a:t>
            </a:r>
          </a:p>
          <a:p>
            <a:r>
              <a:rPr lang="en-US" sz="2000" dirty="0">
                <a:latin typeface="Calibri" panose="020F0502020204030204" pitchFamily="34" charset="0"/>
                <a:ea typeface="Calibri" panose="020F0502020204030204" pitchFamily="34" charset="0"/>
                <a:cs typeface="Calibri" panose="020F0502020204030204" pitchFamily="34" charset="0"/>
              </a:rPr>
              <a:t>No Hypertension (0): 62.81% (62,808 individuals)</a:t>
            </a:r>
          </a:p>
          <a:p>
            <a:r>
              <a:rPr lang="en-US" sz="2000" dirty="0">
                <a:latin typeface="Calibri" panose="020F0502020204030204" pitchFamily="34" charset="0"/>
                <a:ea typeface="Calibri" panose="020F0502020204030204" pitchFamily="34" charset="0"/>
                <a:cs typeface="Calibri" panose="020F0502020204030204" pitchFamily="34" charset="0"/>
              </a:rPr>
              <a:t>Hypertension (1): 37.19% (37,192 individuals)</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The data highlights that a significant majority of the population does not have hypertension, while about one-third are hypertensive.</a:t>
            </a:r>
          </a:p>
        </p:txBody>
      </p:sp>
      <p:pic>
        <p:nvPicPr>
          <p:cNvPr id="5" name="Picture 4" descr="A blue and red squares&#10;&#10;Description automatically generated">
            <a:extLst>
              <a:ext uri="{FF2B5EF4-FFF2-40B4-BE49-F238E27FC236}">
                <a16:creationId xmlns:a16="http://schemas.microsoft.com/office/drawing/2014/main" id="{C3B0F6FD-0426-7D29-FF22-F711E75D2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0159" y="3057640"/>
            <a:ext cx="6549656" cy="3449486"/>
          </a:xfrm>
          <a:prstGeom prst="rect">
            <a:avLst/>
          </a:prstGeom>
        </p:spPr>
      </p:pic>
    </p:spTree>
    <p:extLst>
      <p:ext uri="{BB962C8B-B14F-4D97-AF65-F5344CB8AC3E}">
        <p14:creationId xmlns:p14="http://schemas.microsoft.com/office/powerpoint/2010/main" val="1432167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98085-2B8A-895F-62F8-C69F186606D4}"/>
              </a:ext>
            </a:extLst>
          </p:cNvPr>
          <p:cNvSpPr>
            <a:spLocks noGrp="1"/>
          </p:cNvSpPr>
          <p:nvPr>
            <p:ph type="title"/>
          </p:nvPr>
        </p:nvSpPr>
        <p:spPr>
          <a:xfrm>
            <a:off x="163830" y="113666"/>
            <a:ext cx="11883390" cy="567372"/>
          </a:xfrm>
        </p:spPr>
        <p:txBody>
          <a:bodyPr>
            <a:normAutofit fontScale="90000"/>
          </a:bodyPr>
          <a:lstStyle/>
          <a:p>
            <a:pPr algn="ctr">
              <a:spcBef>
                <a:spcPts val="1000"/>
              </a:spcBef>
            </a:pPr>
            <a:r>
              <a:rPr lang="en-US" sz="3600" b="1" dirty="0">
                <a:latin typeface="Calibri" panose="020F0502020204030204" pitchFamily="34" charset="0"/>
                <a:ea typeface="Calibri" panose="020F0502020204030204" pitchFamily="34" charset="0"/>
                <a:cs typeface="Calibri" panose="020F0502020204030204" pitchFamily="34" charset="0"/>
              </a:rPr>
              <a:t>DIABETES DISTRIBUTION BY PERCENTAGE</a:t>
            </a:r>
          </a:p>
        </p:txBody>
      </p:sp>
      <p:sp>
        <p:nvSpPr>
          <p:cNvPr id="3" name="Content Placeholder 2">
            <a:extLst>
              <a:ext uri="{FF2B5EF4-FFF2-40B4-BE49-F238E27FC236}">
                <a16:creationId xmlns:a16="http://schemas.microsoft.com/office/drawing/2014/main" id="{47FB0EEB-48C9-6441-CA2E-95271B7B7E3D}"/>
              </a:ext>
            </a:extLst>
          </p:cNvPr>
          <p:cNvSpPr>
            <a:spLocks noGrp="1"/>
          </p:cNvSpPr>
          <p:nvPr>
            <p:ph idx="1"/>
          </p:nvPr>
        </p:nvSpPr>
        <p:spPr>
          <a:xfrm>
            <a:off x="106591" y="681038"/>
            <a:ext cx="11883390" cy="5809615"/>
          </a:xfrm>
        </p:spPr>
        <p:txBody>
          <a:bodyPr/>
          <a:lstStyle/>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Key Insights:</a:t>
            </a:r>
          </a:p>
          <a:p>
            <a:r>
              <a:rPr lang="en-US" sz="2000" dirty="0">
                <a:latin typeface="Calibri" panose="020F0502020204030204" pitchFamily="34" charset="0"/>
                <a:ea typeface="Calibri" panose="020F0502020204030204" pitchFamily="34" charset="0"/>
                <a:cs typeface="Calibri" panose="020F0502020204030204" pitchFamily="34" charset="0"/>
              </a:rPr>
              <a:t>Diabetes (1): 69.36%</a:t>
            </a:r>
          </a:p>
          <a:p>
            <a:r>
              <a:rPr lang="en-US" sz="2000" dirty="0">
                <a:latin typeface="Calibri" panose="020F0502020204030204" pitchFamily="34" charset="0"/>
                <a:ea typeface="Calibri" panose="020F0502020204030204" pitchFamily="34" charset="0"/>
                <a:cs typeface="Calibri" panose="020F0502020204030204" pitchFamily="34" charset="0"/>
              </a:rPr>
              <a:t>Non-Diabetes (0): 30.64%</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u="sng"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Glucose Category Distribution</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Key Insights:</a:t>
            </a:r>
          </a:p>
          <a:p>
            <a:r>
              <a:rPr lang="en-US" sz="2000" dirty="0">
                <a:latin typeface="Calibri" panose="020F0502020204030204" pitchFamily="34" charset="0"/>
                <a:ea typeface="Calibri" panose="020F0502020204030204" pitchFamily="34" charset="0"/>
                <a:cs typeface="Calibri" panose="020F0502020204030204" pitchFamily="34" charset="0"/>
              </a:rPr>
              <a:t>Diabetes: 75.13%</a:t>
            </a:r>
          </a:p>
          <a:p>
            <a:r>
              <a:rPr lang="en-US" sz="2000" dirty="0">
                <a:latin typeface="Calibri" panose="020F0502020204030204" pitchFamily="34" charset="0"/>
                <a:ea typeface="Calibri" panose="020F0502020204030204" pitchFamily="34" charset="0"/>
                <a:cs typeface="Calibri" panose="020F0502020204030204" pitchFamily="34" charset="0"/>
              </a:rPr>
              <a:t>Normal: 17.85%</a:t>
            </a:r>
          </a:p>
          <a:p>
            <a:r>
              <a:rPr lang="en-US" sz="2000" dirty="0">
                <a:latin typeface="Calibri" panose="020F0502020204030204" pitchFamily="34" charset="0"/>
                <a:ea typeface="Calibri" panose="020F0502020204030204" pitchFamily="34" charset="0"/>
                <a:cs typeface="Calibri" panose="020F0502020204030204" pitchFamily="34" charset="0"/>
              </a:rPr>
              <a:t>Prediabetes: 7.03%</a:t>
            </a:r>
          </a:p>
        </p:txBody>
      </p:sp>
      <p:pic>
        <p:nvPicPr>
          <p:cNvPr id="5" name="Picture 4" descr="A graph showing the amount of data&#10;&#10;Description automatically generated with medium confidence">
            <a:extLst>
              <a:ext uri="{FF2B5EF4-FFF2-40B4-BE49-F238E27FC236}">
                <a16:creationId xmlns:a16="http://schemas.microsoft.com/office/drawing/2014/main" id="{A26D977F-FE5D-3CA6-298E-87E8FC63D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855457"/>
            <a:ext cx="5344633" cy="2561608"/>
          </a:xfrm>
          <a:prstGeom prst="rect">
            <a:avLst/>
          </a:prstGeom>
        </p:spPr>
      </p:pic>
      <p:pic>
        <p:nvPicPr>
          <p:cNvPr id="7" name="Picture 6" descr="A graph of a number of bars&#10;&#10;Description automatically generated with medium confidence">
            <a:extLst>
              <a:ext uri="{FF2B5EF4-FFF2-40B4-BE49-F238E27FC236}">
                <a16:creationId xmlns:a16="http://schemas.microsoft.com/office/drawing/2014/main" id="{A41FBED2-3127-1A93-6AEF-77E86F857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3440935"/>
            <a:ext cx="5344633" cy="2736027"/>
          </a:xfrm>
          <a:prstGeom prst="rect">
            <a:avLst/>
          </a:prstGeom>
        </p:spPr>
      </p:pic>
    </p:spTree>
    <p:extLst>
      <p:ext uri="{BB962C8B-B14F-4D97-AF65-F5344CB8AC3E}">
        <p14:creationId xmlns:p14="http://schemas.microsoft.com/office/powerpoint/2010/main" val="3994691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2F56-0B8D-B119-94FE-3206812E10C7}"/>
              </a:ext>
            </a:extLst>
          </p:cNvPr>
          <p:cNvSpPr>
            <a:spLocks noGrp="1"/>
          </p:cNvSpPr>
          <p:nvPr>
            <p:ph type="title"/>
          </p:nvPr>
        </p:nvSpPr>
        <p:spPr>
          <a:xfrm>
            <a:off x="125817" y="152474"/>
            <a:ext cx="11974033" cy="836354"/>
          </a:xfrm>
        </p:spPr>
        <p:txBody>
          <a:bodyPr>
            <a:normAutofit/>
          </a:bodyPr>
          <a:lstStyle/>
          <a:p>
            <a:pPr algn="ctr"/>
            <a:r>
              <a:rPr lang="en-US" sz="3200" b="1" dirty="0">
                <a:latin typeface="Calibri" panose="020F0502020204030204" pitchFamily="34" charset="0"/>
                <a:ea typeface="Calibri" panose="020F0502020204030204" pitchFamily="34" charset="0"/>
                <a:cs typeface="Calibri" panose="020F0502020204030204" pitchFamily="34" charset="0"/>
              </a:rPr>
              <a:t>HEART DISEASE DISTRIBUTION BY PERCENTAGE</a:t>
            </a:r>
          </a:p>
        </p:txBody>
      </p:sp>
      <p:sp>
        <p:nvSpPr>
          <p:cNvPr id="3" name="Content Placeholder 2">
            <a:extLst>
              <a:ext uri="{FF2B5EF4-FFF2-40B4-BE49-F238E27FC236}">
                <a16:creationId xmlns:a16="http://schemas.microsoft.com/office/drawing/2014/main" id="{0300FEBC-1F54-4546-E2DF-171B62FB04BC}"/>
              </a:ext>
            </a:extLst>
          </p:cNvPr>
          <p:cNvSpPr>
            <a:spLocks noGrp="1"/>
          </p:cNvSpPr>
          <p:nvPr>
            <p:ph idx="1"/>
          </p:nvPr>
        </p:nvSpPr>
        <p:spPr>
          <a:xfrm>
            <a:off x="217968" y="1112801"/>
            <a:ext cx="11974032" cy="5550195"/>
          </a:xfrm>
        </p:spPr>
        <p:txBody>
          <a:bodyPr>
            <a:normAutofit fontScale="92500" lnSpcReduction="10000"/>
          </a:bodyPr>
          <a:lstStyle/>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Key Insights:</a:t>
            </a:r>
          </a:p>
          <a:p>
            <a:r>
              <a:rPr lang="en-US" sz="2200" dirty="0">
                <a:latin typeface="Calibri" panose="020F0502020204030204" pitchFamily="34" charset="0"/>
                <a:ea typeface="Calibri" panose="020F0502020204030204" pitchFamily="34" charset="0"/>
                <a:cs typeface="Calibri" panose="020F0502020204030204" pitchFamily="34" charset="0"/>
              </a:rPr>
              <a:t>No Heart Disease (0): 74.34%</a:t>
            </a:r>
          </a:p>
          <a:p>
            <a:r>
              <a:rPr lang="en-US" sz="2200" dirty="0">
                <a:latin typeface="Calibri" panose="020F0502020204030204" pitchFamily="34" charset="0"/>
                <a:ea typeface="Calibri" panose="020F0502020204030204" pitchFamily="34" charset="0"/>
                <a:cs typeface="Calibri" panose="020F0502020204030204" pitchFamily="34" charset="0"/>
              </a:rPr>
              <a:t>Heart Disease (1): 25.66%</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lgn="ctr">
              <a:lnSpc>
                <a:spcPct val="100000"/>
              </a:lnSpc>
              <a:spcBef>
                <a:spcPct val="0"/>
              </a:spcBef>
              <a:buNone/>
            </a:pPr>
            <a:r>
              <a:rPr lang="en-US" sz="3500" b="1" dirty="0">
                <a:latin typeface="Calibri" panose="020F0502020204030204" pitchFamily="34" charset="0"/>
                <a:ea typeface="Calibri" panose="020F0502020204030204" pitchFamily="34" charset="0"/>
                <a:cs typeface="Calibri" panose="020F0502020204030204" pitchFamily="34" charset="0"/>
              </a:rPr>
              <a:t>CKD STAGE DISTRIBUTION BY PERCENTAGE</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Stage 0: 37.93%</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Stage 1: 22.17%</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Stage 2: 13.30%</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Stage 3: 8.87%</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Stage 4: 7.09%</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Stage 5: 5.32%</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Stage 6: 5.32%</a:t>
            </a:r>
          </a:p>
        </p:txBody>
      </p:sp>
      <p:pic>
        <p:nvPicPr>
          <p:cNvPr id="5" name="Picture 4" descr="A blue and red squares with white text&#10;&#10;Description automatically generated">
            <a:extLst>
              <a:ext uri="{FF2B5EF4-FFF2-40B4-BE49-F238E27FC236}">
                <a16:creationId xmlns:a16="http://schemas.microsoft.com/office/drawing/2014/main" id="{9C0A024F-B641-2925-5A85-5680CDC017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1404" y="1112801"/>
            <a:ext cx="4029739" cy="2140762"/>
          </a:xfrm>
          <a:prstGeom prst="rect">
            <a:avLst/>
          </a:prstGeom>
        </p:spPr>
      </p:pic>
      <p:pic>
        <p:nvPicPr>
          <p:cNvPr id="7" name="Picture 6" descr="A graph with different colored squares&#10;&#10;Description automatically generated">
            <a:extLst>
              <a:ext uri="{FF2B5EF4-FFF2-40B4-BE49-F238E27FC236}">
                <a16:creationId xmlns:a16="http://schemas.microsoft.com/office/drawing/2014/main" id="{02A5A321-4908-CC49-797B-E6BBE09CE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6733" y="3887898"/>
            <a:ext cx="4122941" cy="2733010"/>
          </a:xfrm>
          <a:prstGeom prst="rect">
            <a:avLst/>
          </a:prstGeom>
        </p:spPr>
      </p:pic>
    </p:spTree>
    <p:extLst>
      <p:ext uri="{BB962C8B-B14F-4D97-AF65-F5344CB8AC3E}">
        <p14:creationId xmlns:p14="http://schemas.microsoft.com/office/powerpoint/2010/main" val="174306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01F1-C2D5-A9B4-7809-415984AD89CD}"/>
              </a:ext>
            </a:extLst>
          </p:cNvPr>
          <p:cNvSpPr>
            <a:spLocks noGrp="1"/>
          </p:cNvSpPr>
          <p:nvPr>
            <p:ph type="title"/>
          </p:nvPr>
        </p:nvSpPr>
        <p:spPr>
          <a:xfrm>
            <a:off x="115186" y="109943"/>
            <a:ext cx="11963400" cy="719397"/>
          </a:xfrm>
        </p:spPr>
        <p:txBody>
          <a:bodyPr/>
          <a:lstStyle/>
          <a:p>
            <a:pPr algn="ctr"/>
            <a:r>
              <a:rPr lang="en-US" sz="3200" b="1" dirty="0">
                <a:latin typeface="Calibri" panose="020F0502020204030204" pitchFamily="34" charset="0"/>
                <a:ea typeface="Calibri" panose="020F0502020204030204" pitchFamily="34" charset="0"/>
                <a:cs typeface="Calibri" panose="020F0502020204030204" pitchFamily="34" charset="0"/>
              </a:rPr>
              <a:t>PERCENTAGE DISTRIBUTION OF CHEST PAIN TYPES </a:t>
            </a:r>
          </a:p>
        </p:txBody>
      </p:sp>
      <p:pic>
        <p:nvPicPr>
          <p:cNvPr id="5" name="Content Placeholder 4" descr="A graph of different colored squares&#10;&#10;Description automatically generated">
            <a:extLst>
              <a:ext uri="{FF2B5EF4-FFF2-40B4-BE49-F238E27FC236}">
                <a16:creationId xmlns:a16="http://schemas.microsoft.com/office/drawing/2014/main" id="{73764011-667D-6FAB-F064-9DAA9DC1C9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0912" y="2251004"/>
            <a:ext cx="6953693" cy="4054103"/>
          </a:xfrm>
        </p:spPr>
      </p:pic>
      <p:sp>
        <p:nvSpPr>
          <p:cNvPr id="7" name="TextBox 6">
            <a:extLst>
              <a:ext uri="{FF2B5EF4-FFF2-40B4-BE49-F238E27FC236}">
                <a16:creationId xmlns:a16="http://schemas.microsoft.com/office/drawing/2014/main" id="{CF7FD393-D95A-C384-08BE-0DDDCBDE3697}"/>
              </a:ext>
            </a:extLst>
          </p:cNvPr>
          <p:cNvSpPr txBox="1"/>
          <p:nvPr/>
        </p:nvSpPr>
        <p:spPr>
          <a:xfrm>
            <a:off x="396063" y="1435396"/>
            <a:ext cx="6193464" cy="1631216"/>
          </a:xfrm>
          <a:prstGeom prst="rect">
            <a:avLst/>
          </a:prstGeom>
          <a:noFill/>
        </p:spPr>
        <p:txBody>
          <a:bodyPr wrap="square">
            <a:spAutoFit/>
          </a:bodyPr>
          <a:lstStyle/>
          <a:p>
            <a:r>
              <a:rPr lang="en-US" sz="2000">
                <a:latin typeface="Calibri" panose="020F0502020204030204" pitchFamily="34" charset="0"/>
                <a:ea typeface="Calibri" panose="020F0502020204030204" pitchFamily="34" charset="0"/>
                <a:cs typeface="Calibri" panose="020F0502020204030204" pitchFamily="34" charset="0"/>
              </a:rPr>
              <a:t>The percentage distribution of chest pain types observed:</a:t>
            </a:r>
          </a:p>
          <a:p>
            <a:pPr marL="342900" indent="-342900">
              <a:buFont typeface="Arial" panose="020B0604020202020204" pitchFamily="34" charset="0"/>
              <a:buChar char="•"/>
            </a:pPr>
            <a:r>
              <a:rPr lang="pl-PL" sz="2000">
                <a:latin typeface="Calibri" panose="020F0502020204030204" pitchFamily="34" charset="0"/>
                <a:ea typeface="Calibri" panose="020F0502020204030204" pitchFamily="34" charset="0"/>
                <a:cs typeface="Calibri" panose="020F0502020204030204" pitchFamily="34" charset="0"/>
              </a:rPr>
              <a:t>ATA: 51.40%</a:t>
            </a:r>
            <a:endParaRPr lang="en-US" sz="200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l-PL" sz="2000">
                <a:latin typeface="Calibri" panose="020F0502020204030204" pitchFamily="34" charset="0"/>
                <a:ea typeface="Calibri" panose="020F0502020204030204" pitchFamily="34" charset="0"/>
                <a:cs typeface="Calibri" panose="020F0502020204030204" pitchFamily="34" charset="0"/>
              </a:rPr>
              <a:t>NAP: 26.18%</a:t>
            </a:r>
            <a:endParaRPr lang="en-US" sz="200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l-PL" sz="2000">
                <a:latin typeface="Calibri" panose="020F0502020204030204" pitchFamily="34" charset="0"/>
                <a:ea typeface="Calibri" panose="020F0502020204030204" pitchFamily="34" charset="0"/>
                <a:cs typeface="Calibri" panose="020F0502020204030204" pitchFamily="34" charset="0"/>
              </a:rPr>
              <a:t>ASY: 15.38%</a:t>
            </a:r>
            <a:endParaRPr lang="en-US" sz="200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pl-PL" sz="2000">
                <a:latin typeface="Calibri" panose="020F0502020204030204" pitchFamily="34" charset="0"/>
                <a:ea typeface="Calibri" panose="020F0502020204030204" pitchFamily="34" charset="0"/>
                <a:cs typeface="Calibri" panose="020F0502020204030204" pitchFamily="34" charset="0"/>
              </a:rPr>
              <a:t>TA: 7.05%</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3907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300C-3EB1-39F9-5F93-E8DE390E04C2}"/>
              </a:ext>
            </a:extLst>
          </p:cNvPr>
          <p:cNvSpPr>
            <a:spLocks noGrp="1"/>
          </p:cNvSpPr>
          <p:nvPr>
            <p:ph type="title"/>
          </p:nvPr>
        </p:nvSpPr>
        <p:spPr>
          <a:xfrm>
            <a:off x="125817" y="184372"/>
            <a:ext cx="11899605" cy="676865"/>
          </a:xfrm>
        </p:spPr>
        <p:txBody>
          <a:bodyPr>
            <a:normAutofit/>
          </a:bodyPr>
          <a:lstStyle/>
          <a:p>
            <a:pPr algn="ctr"/>
            <a:r>
              <a:rPr lang="en-US" sz="3200" b="1" dirty="0">
                <a:latin typeface="Calibri" panose="020F0502020204030204" pitchFamily="34" charset="0"/>
                <a:ea typeface="Calibri" panose="020F0502020204030204" pitchFamily="34" charset="0"/>
                <a:cs typeface="Calibri" panose="020F0502020204030204" pitchFamily="34" charset="0"/>
              </a:rPr>
              <a:t>PERCENTAGE DISTRIBUTION OF BMI AND OBESITY</a:t>
            </a:r>
          </a:p>
        </p:txBody>
      </p:sp>
      <p:sp>
        <p:nvSpPr>
          <p:cNvPr id="3" name="Content Placeholder 2">
            <a:extLst>
              <a:ext uri="{FF2B5EF4-FFF2-40B4-BE49-F238E27FC236}">
                <a16:creationId xmlns:a16="http://schemas.microsoft.com/office/drawing/2014/main" id="{85F14D7C-16F0-2961-6B4E-C3CC7A776D28}"/>
              </a:ext>
            </a:extLst>
          </p:cNvPr>
          <p:cNvSpPr>
            <a:spLocks noGrp="1"/>
          </p:cNvSpPr>
          <p:nvPr>
            <p:ph idx="1"/>
          </p:nvPr>
        </p:nvSpPr>
        <p:spPr>
          <a:xfrm>
            <a:off x="166578" y="943122"/>
            <a:ext cx="11858844" cy="5730506"/>
          </a:xfrm>
        </p:spPr>
        <p:txBody>
          <a:bodyPr/>
          <a:lstStyle/>
          <a:p>
            <a:pPr marL="0" indent="0">
              <a:buNone/>
            </a:pPr>
            <a:endParaRPr lang="en-US"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3200" b="1" dirty="0">
                <a:latin typeface="Calibri" panose="020F0502020204030204" pitchFamily="34" charset="0"/>
                <a:ea typeface="Calibri" panose="020F0502020204030204" pitchFamily="34" charset="0"/>
                <a:cs typeface="Calibri" panose="020F0502020204030204" pitchFamily="34" charset="0"/>
              </a:rPr>
              <a:t>PERCENTAGE DISTRIBUTION OF CO-MORBIDITIES</a:t>
            </a:r>
          </a:p>
          <a:p>
            <a:pPr marL="0" indent="0">
              <a:buNone/>
            </a:pPr>
            <a:endParaRPr lang="en-US"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pic>
        <p:nvPicPr>
          <p:cNvPr id="7" name="Picture 6" descr="A graph of different colored squares&#10;&#10;Description automatically generated">
            <a:extLst>
              <a:ext uri="{FF2B5EF4-FFF2-40B4-BE49-F238E27FC236}">
                <a16:creationId xmlns:a16="http://schemas.microsoft.com/office/drawing/2014/main" id="{D36C010A-F655-B729-943B-512B5A5B9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037" y="943122"/>
            <a:ext cx="6953693" cy="2485878"/>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9765855E-B436-A46A-86DA-CDA03EDC51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452" y="4114800"/>
            <a:ext cx="7961092" cy="2640713"/>
          </a:xfrm>
          <a:prstGeom prst="rect">
            <a:avLst/>
          </a:prstGeom>
        </p:spPr>
      </p:pic>
    </p:spTree>
    <p:extLst>
      <p:ext uri="{BB962C8B-B14F-4D97-AF65-F5344CB8AC3E}">
        <p14:creationId xmlns:p14="http://schemas.microsoft.com/office/powerpoint/2010/main" val="20297976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E481A7-1AB3-680E-7955-498063CB4FBE}"/>
              </a:ext>
            </a:extLst>
          </p:cNvPr>
          <p:cNvSpPr>
            <a:spLocks noGrp="1"/>
          </p:cNvSpPr>
          <p:nvPr>
            <p:ph type="body" idx="1"/>
          </p:nvPr>
        </p:nvSpPr>
        <p:spPr>
          <a:xfrm>
            <a:off x="202019" y="256380"/>
            <a:ext cx="4689771" cy="1561786"/>
          </a:xfrm>
        </p:spPr>
        <p:txBody>
          <a:bodyPr>
            <a:no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PERCENTAGE DISTRIBUTION OF PREVIOUS SURGERY</a:t>
            </a:r>
          </a:p>
        </p:txBody>
      </p:sp>
      <p:pic>
        <p:nvPicPr>
          <p:cNvPr id="12" name="Content Placeholder 11" descr="A graph with red and blue squares&#10;&#10;Description automatically generated">
            <a:extLst>
              <a:ext uri="{FF2B5EF4-FFF2-40B4-BE49-F238E27FC236}">
                <a16:creationId xmlns:a16="http://schemas.microsoft.com/office/drawing/2014/main" id="{85EDEBC3-57E5-3110-C6F5-B6FA3D5585C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2147777"/>
            <a:ext cx="5624512" cy="4082902"/>
          </a:xfrm>
        </p:spPr>
      </p:pic>
      <p:sp>
        <p:nvSpPr>
          <p:cNvPr id="5" name="Text Placeholder 4">
            <a:extLst>
              <a:ext uri="{FF2B5EF4-FFF2-40B4-BE49-F238E27FC236}">
                <a16:creationId xmlns:a16="http://schemas.microsoft.com/office/drawing/2014/main" id="{6D38839F-F98D-ABC3-63FC-8D2D7E80E07D}"/>
              </a:ext>
            </a:extLst>
          </p:cNvPr>
          <p:cNvSpPr>
            <a:spLocks noGrp="1"/>
          </p:cNvSpPr>
          <p:nvPr>
            <p:ph type="body" sz="quarter" idx="3"/>
          </p:nvPr>
        </p:nvSpPr>
        <p:spPr>
          <a:xfrm>
            <a:off x="5959548" y="256380"/>
            <a:ext cx="5693735" cy="1561786"/>
          </a:xfrm>
        </p:spPr>
        <p:txBody>
          <a:bodyPr>
            <a:noAutofit/>
          </a:bodyPr>
          <a:lstStyle/>
          <a:p>
            <a:r>
              <a:rPr lang="en-US" sz="3200" dirty="0">
                <a:latin typeface="Calibri" panose="020F0502020204030204" pitchFamily="34" charset="0"/>
                <a:ea typeface="Calibri" panose="020F0502020204030204" pitchFamily="34" charset="0"/>
                <a:cs typeface="Calibri" panose="020F0502020204030204" pitchFamily="34" charset="0"/>
              </a:rPr>
              <a:t>PERCENTAGE DISTRIBUTION OF PREVIOUS HOSPITALIZATION</a:t>
            </a:r>
          </a:p>
        </p:txBody>
      </p:sp>
      <p:pic>
        <p:nvPicPr>
          <p:cNvPr id="10" name="Content Placeholder 9" descr="A graph showing a number of patients&#10;&#10;Description automatically generated with medium confidence">
            <a:extLst>
              <a:ext uri="{FF2B5EF4-FFF2-40B4-BE49-F238E27FC236}">
                <a16:creationId xmlns:a16="http://schemas.microsoft.com/office/drawing/2014/main" id="{10E1F691-7578-3463-DC1F-79B6A6ACF15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125923" y="2147777"/>
            <a:ext cx="5215279" cy="4157330"/>
          </a:xfrm>
        </p:spPr>
      </p:pic>
    </p:spTree>
    <p:extLst>
      <p:ext uri="{BB962C8B-B14F-4D97-AF65-F5344CB8AC3E}">
        <p14:creationId xmlns:p14="http://schemas.microsoft.com/office/powerpoint/2010/main" val="1292649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F4288B9-2712-7F70-72C6-6A93F61B9FD5}"/>
              </a:ext>
            </a:extLst>
          </p:cNvPr>
          <p:cNvSpPr>
            <a:spLocks noGrp="1"/>
          </p:cNvSpPr>
          <p:nvPr>
            <p:ph type="body" idx="1"/>
          </p:nvPr>
        </p:nvSpPr>
        <p:spPr>
          <a:xfrm>
            <a:off x="244364" y="374482"/>
            <a:ext cx="5157787" cy="1462158"/>
          </a:xfrm>
        </p:spPr>
        <p:txBody>
          <a:bodyPr>
            <a:normAutofit fontScale="25000" lnSpcReduction="20000"/>
          </a:bodyPr>
          <a:lstStyle/>
          <a:p>
            <a:endParaRPr lang="en-US" sz="2400" dirty="0">
              <a:latin typeface="Calibri" panose="020F0502020204030204" pitchFamily="34" charset="0"/>
              <a:ea typeface="Calibri" panose="020F0502020204030204" pitchFamily="34" charset="0"/>
              <a:cs typeface="Calibri" panose="020F0502020204030204" pitchFamily="34" charset="0"/>
            </a:endParaRPr>
          </a:p>
          <a:p>
            <a:pPr algn="ctr"/>
            <a:r>
              <a:rPr lang="en-US" sz="14400" dirty="0">
                <a:latin typeface="Calibri" panose="020F0502020204030204" pitchFamily="34" charset="0"/>
                <a:ea typeface="Calibri" panose="020F0502020204030204" pitchFamily="34" charset="0"/>
                <a:cs typeface="Calibri" panose="020F0502020204030204" pitchFamily="34" charset="0"/>
              </a:rPr>
              <a:t>PERCENTAGE  DISTRIBUTION OF FAMILY HISTORY</a:t>
            </a:r>
          </a:p>
          <a:p>
            <a:endParaRPr lang="en-US" dirty="0"/>
          </a:p>
        </p:txBody>
      </p:sp>
      <p:pic>
        <p:nvPicPr>
          <p:cNvPr id="8" name="Content Placeholder 7" descr="A bar chart with colorful squares">
            <a:extLst>
              <a:ext uri="{FF2B5EF4-FFF2-40B4-BE49-F238E27FC236}">
                <a16:creationId xmlns:a16="http://schemas.microsoft.com/office/drawing/2014/main" id="{D3044143-4077-F4C0-C23A-69E09B006F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6470" y="2123672"/>
            <a:ext cx="5999530" cy="3976961"/>
          </a:xfrm>
        </p:spPr>
      </p:pic>
      <p:sp>
        <p:nvSpPr>
          <p:cNvPr id="5" name="Text Placeholder 4">
            <a:extLst>
              <a:ext uri="{FF2B5EF4-FFF2-40B4-BE49-F238E27FC236}">
                <a16:creationId xmlns:a16="http://schemas.microsoft.com/office/drawing/2014/main" id="{57ACB8A1-E557-BC2F-231C-A7ED754A15AC}"/>
              </a:ext>
            </a:extLst>
          </p:cNvPr>
          <p:cNvSpPr>
            <a:spLocks noGrp="1"/>
          </p:cNvSpPr>
          <p:nvPr>
            <p:ph type="body" sz="quarter" idx="3"/>
          </p:nvPr>
        </p:nvSpPr>
        <p:spPr>
          <a:xfrm>
            <a:off x="6041859" y="393292"/>
            <a:ext cx="5589181" cy="1318438"/>
          </a:xfrm>
        </p:spPr>
        <p:txBody>
          <a:bodyPr>
            <a:normAutofit fontScale="25000" lnSpcReduction="20000"/>
          </a:bodyPr>
          <a:lstStyle/>
          <a:p>
            <a:endParaRPr lang="en-US" sz="2400" dirty="0">
              <a:latin typeface="Calibri" panose="020F0502020204030204" pitchFamily="34" charset="0"/>
              <a:ea typeface="Calibri" panose="020F0502020204030204" pitchFamily="34" charset="0"/>
              <a:cs typeface="Calibri" panose="020F0502020204030204" pitchFamily="34" charset="0"/>
            </a:endParaRPr>
          </a:p>
          <a:p>
            <a:pPr algn="ctr"/>
            <a:r>
              <a:rPr lang="en-US" sz="14400" dirty="0">
                <a:latin typeface="Calibri" panose="020F0502020204030204" pitchFamily="34" charset="0"/>
                <a:ea typeface="Calibri" panose="020F0502020204030204" pitchFamily="34" charset="0"/>
                <a:cs typeface="Calibri" panose="020F0502020204030204" pitchFamily="34" charset="0"/>
              </a:rPr>
              <a:t>PERCENTAGE DISTRIBUTION OF SMOKING HISTORY</a:t>
            </a:r>
          </a:p>
          <a:p>
            <a:endParaRPr lang="en-US" dirty="0"/>
          </a:p>
        </p:txBody>
      </p:sp>
      <p:pic>
        <p:nvPicPr>
          <p:cNvPr id="10" name="Content Placeholder 9" descr="A pie chart with numbers and a circle">
            <a:extLst>
              <a:ext uri="{FF2B5EF4-FFF2-40B4-BE49-F238E27FC236}">
                <a16:creationId xmlns:a16="http://schemas.microsoft.com/office/drawing/2014/main" id="{C3135AD8-3711-E931-0C64-89757762C44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55319" y="2269858"/>
            <a:ext cx="5158423" cy="3684588"/>
          </a:xfrm>
        </p:spPr>
      </p:pic>
    </p:spTree>
    <p:extLst>
      <p:ext uri="{BB962C8B-B14F-4D97-AF65-F5344CB8AC3E}">
        <p14:creationId xmlns:p14="http://schemas.microsoft.com/office/powerpoint/2010/main" val="1354135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014B-40C4-6D73-3077-E366710653A2}"/>
              </a:ext>
            </a:extLst>
          </p:cNvPr>
          <p:cNvSpPr>
            <a:spLocks noGrp="1"/>
          </p:cNvSpPr>
          <p:nvPr>
            <p:ph type="title"/>
          </p:nvPr>
        </p:nvSpPr>
        <p:spPr>
          <a:xfrm>
            <a:off x="130628" y="234496"/>
            <a:ext cx="11974285" cy="581933"/>
          </a:xfrm>
        </p:spPr>
        <p:txBody>
          <a:bodyPr>
            <a:normAutofit fontScale="90000"/>
          </a:bodyPr>
          <a:lstStyle/>
          <a:p>
            <a:pPr algn="ctr"/>
            <a:r>
              <a:rPr lang="en-US" sz="4800" b="1" dirty="0">
                <a:latin typeface="Calibri" panose="020F0502020204030204" pitchFamily="34" charset="0"/>
                <a:ea typeface="Calibri" panose="020F0502020204030204" pitchFamily="34" charset="0"/>
                <a:cs typeface="Calibri" panose="020F0502020204030204" pitchFamily="34" charset="0"/>
              </a:rPr>
              <a:t>KEY FEATURES</a:t>
            </a:r>
          </a:p>
        </p:txBody>
      </p:sp>
      <p:sp>
        <p:nvSpPr>
          <p:cNvPr id="3" name="Content Placeholder 2">
            <a:extLst>
              <a:ext uri="{FF2B5EF4-FFF2-40B4-BE49-F238E27FC236}">
                <a16:creationId xmlns:a16="http://schemas.microsoft.com/office/drawing/2014/main" id="{5C0320F9-CA69-7844-FA1B-2C19839B3D6B}"/>
              </a:ext>
            </a:extLst>
          </p:cNvPr>
          <p:cNvSpPr>
            <a:spLocks noGrp="1"/>
          </p:cNvSpPr>
          <p:nvPr>
            <p:ph idx="1"/>
          </p:nvPr>
        </p:nvSpPr>
        <p:spPr>
          <a:xfrm>
            <a:off x="108858" y="1009196"/>
            <a:ext cx="11974284" cy="5276850"/>
          </a:xfrm>
        </p:spPr>
        <p:txBody>
          <a:bodyPr>
            <a:normAutofit/>
          </a:bodyPr>
          <a:lstStyle/>
          <a:p>
            <a:pPr marL="457200" indent="-457200">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Patient Demographics</a:t>
            </a:r>
            <a:r>
              <a:rPr lang="en-US" sz="2400" dirty="0">
                <a:latin typeface="Calibri" panose="020F0502020204030204" pitchFamily="34" charset="0"/>
                <a:ea typeface="Calibri" panose="020F0502020204030204" pitchFamily="34" charset="0"/>
                <a:cs typeface="Calibri" panose="020F0502020204030204" pitchFamily="34" charset="0"/>
              </a:rPr>
              <a:t>: Patient ID, age, gender, residence type, income level, employment status, insurance type, admission type.</a:t>
            </a:r>
          </a:p>
          <a:p>
            <a:pPr marL="457200" indent="-457200">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Medical History</a:t>
            </a:r>
            <a:r>
              <a:rPr lang="en-US" sz="2400" dirty="0">
                <a:latin typeface="Calibri" panose="020F0502020204030204" pitchFamily="34" charset="0"/>
                <a:ea typeface="Calibri" panose="020F0502020204030204" pitchFamily="34" charset="0"/>
                <a:cs typeface="Calibri" panose="020F0502020204030204" pitchFamily="34" charset="0"/>
              </a:rPr>
              <a:t>: Hypertension, diabetes, heart disease, CKD, chest pain, smoking history, BMI, obesity, comorbidities, previous surgeries, previous hospitalizations, family history illnesses.</a:t>
            </a:r>
          </a:p>
          <a:p>
            <a:pPr marL="457200" indent="-457200">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Laboratory Values </a:t>
            </a:r>
            <a:r>
              <a:rPr lang="en-US" sz="2400" dirty="0">
                <a:latin typeface="Calibri" panose="020F0502020204030204" pitchFamily="34" charset="0"/>
                <a:ea typeface="Calibri" panose="020F0502020204030204" pitchFamily="34" charset="0"/>
                <a:cs typeface="Calibri" panose="020F0502020204030204" pitchFamily="34" charset="0"/>
              </a:rPr>
              <a:t>: Blood pressure, ECG, heart rate, exercise angina, Old Peak, ST slope, cholesterol level tests, liver tests, thyroid hormones, GFR, blood glucose levels.</a:t>
            </a:r>
          </a:p>
          <a:p>
            <a:pPr marL="457200" indent="-457200">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Lifestyle Factors &amp; Habits </a:t>
            </a:r>
            <a:r>
              <a:rPr lang="en-US" sz="2400" dirty="0">
                <a:latin typeface="Calibri" panose="020F0502020204030204" pitchFamily="34" charset="0"/>
                <a:ea typeface="Calibri" panose="020F0502020204030204" pitchFamily="34" charset="0"/>
                <a:cs typeface="Calibri" panose="020F0502020204030204" pitchFamily="34" charset="0"/>
              </a:rPr>
              <a:t>: Diet, exercise, substance use, health status (At Risk/No Risk).</a:t>
            </a:r>
          </a:p>
          <a:p>
            <a:pPr marL="457200" indent="-457200">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Medications</a:t>
            </a:r>
            <a:r>
              <a:rPr lang="en-US" sz="2400" dirty="0">
                <a:latin typeface="Calibri" panose="020F0502020204030204" pitchFamily="34" charset="0"/>
                <a:ea typeface="Calibri" panose="020F0502020204030204" pitchFamily="34" charset="0"/>
                <a:cs typeface="Calibri" panose="020F0502020204030204" pitchFamily="34" charset="0"/>
              </a:rPr>
              <a:t>: Medications currently used by patients</a:t>
            </a: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91831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C71550-DE99-B91D-66E1-D7B0070BCBD6}"/>
              </a:ext>
            </a:extLst>
          </p:cNvPr>
          <p:cNvSpPr>
            <a:spLocks noGrp="1"/>
          </p:cNvSpPr>
          <p:nvPr>
            <p:ph type="body" idx="1"/>
          </p:nvPr>
        </p:nvSpPr>
        <p:spPr>
          <a:xfrm>
            <a:off x="159304" y="170975"/>
            <a:ext cx="5157787" cy="1015663"/>
          </a:xfrm>
        </p:spPr>
        <p:txBody>
          <a:bodyPr>
            <a:noAutofit/>
          </a:bodyPr>
          <a:lstStyle/>
          <a:p>
            <a:pPr algn="ctr"/>
            <a:r>
              <a:rPr lang="en-US" sz="3600" dirty="0">
                <a:latin typeface="Calibri" panose="020F0502020204030204" pitchFamily="34" charset="0"/>
                <a:ea typeface="Calibri" panose="020F0502020204030204" pitchFamily="34" charset="0"/>
                <a:cs typeface="Calibri" panose="020F0502020204030204" pitchFamily="34" charset="0"/>
              </a:rPr>
              <a:t>Resting BP Percentage Distribution</a:t>
            </a:r>
          </a:p>
        </p:txBody>
      </p:sp>
      <p:sp>
        <p:nvSpPr>
          <p:cNvPr id="5" name="Text Placeholder 4">
            <a:extLst>
              <a:ext uri="{FF2B5EF4-FFF2-40B4-BE49-F238E27FC236}">
                <a16:creationId xmlns:a16="http://schemas.microsoft.com/office/drawing/2014/main" id="{D972277F-0AD8-6F59-6F97-AA19D7CF9CDE}"/>
              </a:ext>
            </a:extLst>
          </p:cNvPr>
          <p:cNvSpPr>
            <a:spLocks noGrp="1"/>
          </p:cNvSpPr>
          <p:nvPr>
            <p:ph type="body" sz="quarter" idx="3"/>
          </p:nvPr>
        </p:nvSpPr>
        <p:spPr>
          <a:xfrm>
            <a:off x="5831959" y="320196"/>
            <a:ext cx="5183188" cy="823912"/>
          </a:xfrm>
        </p:spPr>
        <p:txBody>
          <a:bodyPr>
            <a:normAutofit fontScale="92500" lnSpcReduction="20000"/>
          </a:bodyPr>
          <a:lstStyle/>
          <a:p>
            <a:pPr algn="ctr"/>
            <a:r>
              <a:rPr lang="en-US" sz="3600" dirty="0">
                <a:latin typeface="Calibri" panose="020F0502020204030204" pitchFamily="34" charset="0"/>
                <a:ea typeface="Calibri" panose="020F0502020204030204" pitchFamily="34" charset="0"/>
                <a:cs typeface="Calibri" panose="020F0502020204030204" pitchFamily="34" charset="0"/>
              </a:rPr>
              <a:t>Resting ECG Percentage Distribution</a:t>
            </a:r>
          </a:p>
        </p:txBody>
      </p:sp>
      <p:sp>
        <p:nvSpPr>
          <p:cNvPr id="7" name="Rectangle 1">
            <a:extLst>
              <a:ext uri="{FF2B5EF4-FFF2-40B4-BE49-F238E27FC236}">
                <a16:creationId xmlns:a16="http://schemas.microsoft.com/office/drawing/2014/main" id="{F23D6AB8-85BD-ED23-676B-8ABACD4CDDDF}"/>
              </a:ext>
            </a:extLst>
          </p:cNvPr>
          <p:cNvSpPr>
            <a:spLocks noGrp="1" noChangeArrowheads="1"/>
          </p:cNvSpPr>
          <p:nvPr>
            <p:ph sz="half" idx="2"/>
          </p:nvPr>
        </p:nvSpPr>
        <p:spPr bwMode="auto">
          <a:xfrm>
            <a:off x="159305" y="1574065"/>
            <a:ext cx="515778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Resting BP ranges: 90-110, 111-130, 131-150, 151-170, 171-190.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Largest distribution: 111-130 (27.68%). </a:t>
            </a:r>
          </a:p>
        </p:txBody>
      </p:sp>
      <p:sp>
        <p:nvSpPr>
          <p:cNvPr id="8" name="Rectangle 2">
            <a:extLst>
              <a:ext uri="{FF2B5EF4-FFF2-40B4-BE49-F238E27FC236}">
                <a16:creationId xmlns:a16="http://schemas.microsoft.com/office/drawing/2014/main" id="{963FDAF1-2D22-1524-1CEE-8DAFFF9559F3}"/>
              </a:ext>
            </a:extLst>
          </p:cNvPr>
          <p:cNvSpPr>
            <a:spLocks noGrp="1" noChangeArrowheads="1"/>
          </p:cNvSpPr>
          <p:nvPr>
            <p:ph sz="quarter" idx="4"/>
          </p:nvPr>
        </p:nvSpPr>
        <p:spPr bwMode="auto">
          <a:xfrm>
            <a:off x="6096000" y="1727953"/>
            <a:ext cx="555171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Two categories: Normal (75.97%) and ST (24.03%).</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Most patients have a normal ECG. </a:t>
            </a:r>
          </a:p>
        </p:txBody>
      </p:sp>
      <p:pic>
        <p:nvPicPr>
          <p:cNvPr id="10" name="Picture 9" descr="A colorful squares with numbers">
            <a:extLst>
              <a:ext uri="{FF2B5EF4-FFF2-40B4-BE49-F238E27FC236}">
                <a16:creationId xmlns:a16="http://schemas.microsoft.com/office/drawing/2014/main" id="{7CDD7E9B-3D89-97F1-A26D-3B8EBF9B1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04" y="2977155"/>
            <a:ext cx="4865024" cy="3383846"/>
          </a:xfrm>
          <a:prstGeom prst="rect">
            <a:avLst/>
          </a:prstGeom>
        </p:spPr>
      </p:pic>
      <p:pic>
        <p:nvPicPr>
          <p:cNvPr id="12" name="Picture 11" descr="A graph with different colored squares">
            <a:extLst>
              <a:ext uri="{FF2B5EF4-FFF2-40B4-BE49-F238E27FC236}">
                <a16:creationId xmlns:a16="http://schemas.microsoft.com/office/drawing/2014/main" id="{FF5D4262-90C8-5136-B356-78CC13741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860197"/>
            <a:ext cx="4964261" cy="3383846"/>
          </a:xfrm>
          <a:prstGeom prst="rect">
            <a:avLst/>
          </a:prstGeom>
        </p:spPr>
      </p:pic>
    </p:spTree>
    <p:extLst>
      <p:ext uri="{BB962C8B-B14F-4D97-AF65-F5344CB8AC3E}">
        <p14:creationId xmlns:p14="http://schemas.microsoft.com/office/powerpoint/2010/main" val="4243933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8965FC-84CA-86E5-F7CD-BE6136CBBD57}"/>
              </a:ext>
            </a:extLst>
          </p:cNvPr>
          <p:cNvSpPr>
            <a:spLocks noGrp="1"/>
          </p:cNvSpPr>
          <p:nvPr>
            <p:ph type="body" idx="1"/>
          </p:nvPr>
        </p:nvSpPr>
        <p:spPr>
          <a:xfrm>
            <a:off x="169937" y="170121"/>
            <a:ext cx="5183188" cy="1569054"/>
          </a:xfrm>
        </p:spPr>
        <p:txBody>
          <a:bodyPr>
            <a:noAutofit/>
          </a:bodyPr>
          <a:lstStyle/>
          <a:p>
            <a:pPr algn="ctr"/>
            <a:r>
              <a:rPr lang="en-US" sz="3600" dirty="0">
                <a:latin typeface="Calibri" panose="020F0502020204030204" pitchFamily="34" charset="0"/>
                <a:ea typeface="Calibri" panose="020F0502020204030204" pitchFamily="34" charset="0"/>
                <a:cs typeface="Calibri" panose="020F0502020204030204" pitchFamily="34" charset="0"/>
              </a:rPr>
              <a:t>EXERCISE ANGINA PERCENTAGE DISTRIBUTION</a:t>
            </a:r>
          </a:p>
        </p:txBody>
      </p:sp>
      <p:sp>
        <p:nvSpPr>
          <p:cNvPr id="5" name="Text Placeholder 4">
            <a:extLst>
              <a:ext uri="{FF2B5EF4-FFF2-40B4-BE49-F238E27FC236}">
                <a16:creationId xmlns:a16="http://schemas.microsoft.com/office/drawing/2014/main" id="{A3B0C1ED-FC9F-4E93-F1D6-338AC65F71BE}"/>
              </a:ext>
            </a:extLst>
          </p:cNvPr>
          <p:cNvSpPr>
            <a:spLocks noGrp="1"/>
          </p:cNvSpPr>
          <p:nvPr>
            <p:ph type="body" sz="quarter" idx="3"/>
          </p:nvPr>
        </p:nvSpPr>
        <p:spPr>
          <a:xfrm>
            <a:off x="6172199" y="442003"/>
            <a:ext cx="5470451" cy="1057188"/>
          </a:xfrm>
        </p:spPr>
        <p:txBody>
          <a:bodyPr>
            <a:noAutofit/>
          </a:bodyPr>
          <a:lstStyle/>
          <a:p>
            <a:pPr algn="ctr"/>
            <a:r>
              <a:rPr lang="en-US" sz="3600" dirty="0">
                <a:latin typeface="Calibri" panose="020F0502020204030204" pitchFamily="34" charset="0"/>
                <a:ea typeface="Calibri" panose="020F0502020204030204" pitchFamily="34" charset="0"/>
                <a:cs typeface="Calibri" panose="020F0502020204030204" pitchFamily="34" charset="0"/>
              </a:rPr>
              <a:t>OLD PEAK PERCENTAGE DISTRIBUTION</a:t>
            </a:r>
          </a:p>
        </p:txBody>
      </p:sp>
      <p:sp>
        <p:nvSpPr>
          <p:cNvPr id="7" name="Rectangle 1">
            <a:extLst>
              <a:ext uri="{FF2B5EF4-FFF2-40B4-BE49-F238E27FC236}">
                <a16:creationId xmlns:a16="http://schemas.microsoft.com/office/drawing/2014/main" id="{625DA5F9-27E7-5EBD-7619-3F2454C33050}"/>
              </a:ext>
            </a:extLst>
          </p:cNvPr>
          <p:cNvSpPr>
            <a:spLocks noGrp="1" noChangeArrowheads="1"/>
          </p:cNvSpPr>
          <p:nvPr>
            <p:ph sz="half" idx="2"/>
          </p:nvPr>
        </p:nvSpPr>
        <p:spPr bwMode="auto">
          <a:xfrm>
            <a:off x="169937" y="2046952"/>
            <a:ext cx="565821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latin typeface="Calibri" panose="020F0502020204030204" pitchFamily="34" charset="0"/>
                <a:ea typeface="Calibri" panose="020F0502020204030204" pitchFamily="34" charset="0"/>
                <a:cs typeface="Calibri" panose="020F0502020204030204" pitchFamily="34" charset="0"/>
              </a:rPr>
              <a:t>Two categories: No (73.94%) and Yes (26.06%).</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latin typeface="Calibri" panose="020F0502020204030204" pitchFamily="34" charset="0"/>
                <a:ea typeface="Calibri" panose="020F0502020204030204" pitchFamily="34" charset="0"/>
                <a:cs typeface="Calibri" panose="020F0502020204030204" pitchFamily="34" charset="0"/>
              </a:rPr>
              <a:t>Majority do not experience angina during exercise</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
        <p:nvSpPr>
          <p:cNvPr id="8" name="Rectangle 2">
            <a:extLst>
              <a:ext uri="{FF2B5EF4-FFF2-40B4-BE49-F238E27FC236}">
                <a16:creationId xmlns:a16="http://schemas.microsoft.com/office/drawing/2014/main" id="{D2DB61D2-BACE-9C71-73D0-74B418810F86}"/>
              </a:ext>
            </a:extLst>
          </p:cNvPr>
          <p:cNvSpPr>
            <a:spLocks noGrp="1" noChangeArrowheads="1"/>
          </p:cNvSpPr>
          <p:nvPr>
            <p:ph sz="quarter" idx="4"/>
          </p:nvPr>
        </p:nvSpPr>
        <p:spPr bwMode="auto">
          <a:xfrm>
            <a:off x="6503400" y="1739175"/>
            <a:ext cx="480804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Old Peak ranges: 0-1, 1-2, 2-3, 3-4, 4-5, 5-6.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Largest distribution: 1-2 (34.28%).</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Smallest: 5-6 (5.24%). </a:t>
            </a:r>
          </a:p>
        </p:txBody>
      </p:sp>
      <p:pic>
        <p:nvPicPr>
          <p:cNvPr id="10" name="Picture 9" descr="A blue and red squares with white text&#10;&#10;Description automatically generated">
            <a:extLst>
              <a:ext uri="{FF2B5EF4-FFF2-40B4-BE49-F238E27FC236}">
                <a16:creationId xmlns:a16="http://schemas.microsoft.com/office/drawing/2014/main" id="{9FF46DF2-B6E0-DD92-4B28-29376EA98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22" y="3062615"/>
            <a:ext cx="4808046" cy="3569060"/>
          </a:xfrm>
          <a:prstGeom prst="rect">
            <a:avLst/>
          </a:prstGeom>
        </p:spPr>
      </p:pic>
      <p:pic>
        <p:nvPicPr>
          <p:cNvPr id="12" name="Picture 11" descr="A graph with different colored squares&#10;&#10;Description automatically generated">
            <a:extLst>
              <a:ext uri="{FF2B5EF4-FFF2-40B4-BE49-F238E27FC236}">
                <a16:creationId xmlns:a16="http://schemas.microsoft.com/office/drawing/2014/main" id="{86DD629D-99DF-684A-2F91-400B5D445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153" y="3428999"/>
            <a:ext cx="5768826" cy="2882021"/>
          </a:xfrm>
          <a:prstGeom prst="rect">
            <a:avLst/>
          </a:prstGeom>
        </p:spPr>
      </p:pic>
    </p:spTree>
    <p:extLst>
      <p:ext uri="{BB962C8B-B14F-4D97-AF65-F5344CB8AC3E}">
        <p14:creationId xmlns:p14="http://schemas.microsoft.com/office/powerpoint/2010/main" val="19822201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AC1F24-93A7-B2E7-2DE7-D41D9E72AB26}"/>
              </a:ext>
            </a:extLst>
          </p:cNvPr>
          <p:cNvSpPr>
            <a:spLocks noGrp="1"/>
          </p:cNvSpPr>
          <p:nvPr>
            <p:ph idx="1"/>
          </p:nvPr>
        </p:nvSpPr>
        <p:spPr>
          <a:xfrm>
            <a:off x="264041" y="230740"/>
            <a:ext cx="11453037" cy="6255119"/>
          </a:xfrm>
        </p:spPr>
        <p:txBody>
          <a:bodyPr/>
          <a:lstStyle/>
          <a:p>
            <a:pPr marL="0" indent="0">
              <a:buNone/>
            </a:pPr>
            <a:r>
              <a:rPr lang="en-US" sz="4000" b="1" dirty="0">
                <a:latin typeface="Calibri" panose="020F0502020204030204" pitchFamily="34" charset="0"/>
                <a:ea typeface="Calibri" panose="020F0502020204030204" pitchFamily="34" charset="0"/>
                <a:cs typeface="Calibri" panose="020F0502020204030204" pitchFamily="34" charset="0"/>
              </a:rPr>
              <a:t>ST SLOPE PERCENTAGE DISTRIBUTION</a:t>
            </a:r>
          </a:p>
          <a:p>
            <a:pPr marL="0" indent="0">
              <a:buNone/>
            </a:pPr>
            <a:endParaRPr lang="en-US" sz="3600" b="1"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Three categories: Up (52.01%), Flat (35.32%), and Down (12.68%).</a:t>
            </a:r>
          </a:p>
          <a:p>
            <a:r>
              <a:rPr lang="en-US" sz="2000" dirty="0">
                <a:latin typeface="Calibri" panose="020F0502020204030204" pitchFamily="34" charset="0"/>
                <a:ea typeface="Calibri" panose="020F0502020204030204" pitchFamily="34" charset="0"/>
                <a:cs typeface="Calibri" panose="020F0502020204030204" pitchFamily="34" charset="0"/>
              </a:rPr>
              <a:t>Upward slopes are most common</a:t>
            </a:r>
          </a:p>
        </p:txBody>
      </p:sp>
      <p:pic>
        <p:nvPicPr>
          <p:cNvPr id="6" name="Picture 5" descr="A graph showing different colored squares">
            <a:extLst>
              <a:ext uri="{FF2B5EF4-FFF2-40B4-BE49-F238E27FC236}">
                <a16:creationId xmlns:a16="http://schemas.microsoft.com/office/drawing/2014/main" id="{AAA5D5DA-11B0-FB1B-2AFB-1796E9BF3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199" y="2448147"/>
            <a:ext cx="10284519" cy="3506086"/>
          </a:xfrm>
          <a:prstGeom prst="rect">
            <a:avLst/>
          </a:prstGeom>
        </p:spPr>
      </p:pic>
    </p:spTree>
    <p:extLst>
      <p:ext uri="{BB962C8B-B14F-4D97-AF65-F5344CB8AC3E}">
        <p14:creationId xmlns:p14="http://schemas.microsoft.com/office/powerpoint/2010/main" val="78423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9D4CC-E939-86D2-B7C9-BBE55F392617}"/>
              </a:ext>
            </a:extLst>
          </p:cNvPr>
          <p:cNvSpPr>
            <a:spLocks noGrp="1"/>
          </p:cNvSpPr>
          <p:nvPr>
            <p:ph type="title"/>
          </p:nvPr>
        </p:nvSpPr>
        <p:spPr>
          <a:xfrm>
            <a:off x="147082" y="152474"/>
            <a:ext cx="11931503" cy="783191"/>
          </a:xfrm>
        </p:spPr>
        <p:txBody>
          <a:bodyPr>
            <a:normAutofit fontScale="90000"/>
          </a:bodyPr>
          <a:lstStyle/>
          <a:p>
            <a:pPr algn="ctr"/>
            <a:br>
              <a:rPr lang="en-US" b="1" dirty="0"/>
            </a:br>
            <a:r>
              <a:rPr lang="en-US" b="1" dirty="0">
                <a:latin typeface="Calibri" panose="020F0502020204030204" pitchFamily="34" charset="0"/>
                <a:ea typeface="Calibri" panose="020F0502020204030204" pitchFamily="34" charset="0"/>
                <a:cs typeface="Calibri" panose="020F0502020204030204" pitchFamily="34" charset="0"/>
              </a:rPr>
              <a:t>LIPID PROFILE CLASSIFICATION</a:t>
            </a:r>
            <a:br>
              <a:rPr lang="en-US" b="1" dirty="0"/>
            </a:br>
            <a:endParaRPr lang="en-US" dirty="0"/>
          </a:p>
        </p:txBody>
      </p:sp>
      <p:sp>
        <p:nvSpPr>
          <p:cNvPr id="3" name="Content Placeholder 2">
            <a:extLst>
              <a:ext uri="{FF2B5EF4-FFF2-40B4-BE49-F238E27FC236}">
                <a16:creationId xmlns:a16="http://schemas.microsoft.com/office/drawing/2014/main" id="{CD8216D3-E5FC-EFAB-82D6-FCD11A2C9299}"/>
              </a:ext>
            </a:extLst>
          </p:cNvPr>
          <p:cNvSpPr>
            <a:spLocks noGrp="1"/>
          </p:cNvSpPr>
          <p:nvPr>
            <p:ph idx="1"/>
          </p:nvPr>
        </p:nvSpPr>
        <p:spPr>
          <a:xfrm>
            <a:off x="147082" y="1042433"/>
            <a:ext cx="11825178" cy="5528487"/>
          </a:xfrm>
        </p:spPr>
        <p:txBody>
          <a:bodyPr>
            <a:norm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Total Cholesterol</a:t>
            </a:r>
            <a:r>
              <a:rPr lang="en-US" sz="2000" dirty="0">
                <a:latin typeface="Calibri" panose="020F0502020204030204" pitchFamily="34" charset="0"/>
                <a:ea typeface="Calibri" panose="020F0502020204030204" pitchFamily="34" charset="0"/>
                <a:cs typeface="Calibri" panose="020F0502020204030204" pitchFamily="34" charset="0"/>
              </a:rPr>
              <a:t>: Classified as Normal, Borderline High, High.</a:t>
            </a:r>
          </a:p>
          <a:p>
            <a:r>
              <a:rPr lang="en-US" sz="2000" b="1" dirty="0">
                <a:latin typeface="Calibri" panose="020F0502020204030204" pitchFamily="34" charset="0"/>
                <a:ea typeface="Calibri" panose="020F0502020204030204" pitchFamily="34" charset="0"/>
                <a:cs typeface="Calibri" panose="020F0502020204030204" pitchFamily="34" charset="0"/>
              </a:rPr>
              <a:t>LDL Cholesterol</a:t>
            </a:r>
            <a:r>
              <a:rPr lang="en-US" sz="2000" dirty="0">
                <a:latin typeface="Calibri" panose="020F0502020204030204" pitchFamily="34" charset="0"/>
                <a:ea typeface="Calibri" panose="020F0502020204030204" pitchFamily="34" charset="0"/>
                <a:cs typeface="Calibri" panose="020F0502020204030204" pitchFamily="34" charset="0"/>
              </a:rPr>
              <a:t>: Categories from Optimal to Very High.</a:t>
            </a:r>
          </a:p>
          <a:p>
            <a:r>
              <a:rPr lang="en-US" sz="2000" b="1" dirty="0">
                <a:latin typeface="Calibri" panose="020F0502020204030204" pitchFamily="34" charset="0"/>
                <a:ea typeface="Calibri" panose="020F0502020204030204" pitchFamily="34" charset="0"/>
                <a:cs typeface="Calibri" panose="020F0502020204030204" pitchFamily="34" charset="0"/>
              </a:rPr>
              <a:t>Triglycerides</a:t>
            </a:r>
            <a:r>
              <a:rPr lang="en-US" sz="2000" dirty="0">
                <a:latin typeface="Calibri" panose="020F0502020204030204" pitchFamily="34" charset="0"/>
                <a:ea typeface="Calibri" panose="020F0502020204030204" pitchFamily="34" charset="0"/>
                <a:cs typeface="Calibri" panose="020F0502020204030204" pitchFamily="34" charset="0"/>
              </a:rPr>
              <a:t>: Classified as Normal, Borderline High, High. </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descr="A blue rectangular bars with white text">
            <a:extLst>
              <a:ext uri="{FF2B5EF4-FFF2-40B4-BE49-F238E27FC236}">
                <a16:creationId xmlns:a16="http://schemas.microsoft.com/office/drawing/2014/main" id="{8E392C8F-DD4E-0DC1-EC94-D33ADD7F9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82" y="3429000"/>
            <a:ext cx="4050094" cy="2684721"/>
          </a:xfrm>
          <a:prstGeom prst="rect">
            <a:avLst/>
          </a:prstGeom>
        </p:spPr>
      </p:pic>
      <p:pic>
        <p:nvPicPr>
          <p:cNvPr id="8" name="Picture 7" descr="A green bar graph with white text&#10;&#10;Description automatically generated">
            <a:extLst>
              <a:ext uri="{FF2B5EF4-FFF2-40B4-BE49-F238E27FC236}">
                <a16:creationId xmlns:a16="http://schemas.microsoft.com/office/drawing/2014/main" id="{05A6F8E3-0BE8-5D55-F0FF-5F9C3688B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988" y="3308000"/>
            <a:ext cx="3557690" cy="2805721"/>
          </a:xfrm>
          <a:prstGeom prst="rect">
            <a:avLst/>
          </a:prstGeom>
        </p:spPr>
      </p:pic>
      <p:pic>
        <p:nvPicPr>
          <p:cNvPr id="10" name="Picture 9" descr="A screenshot of a graph">
            <a:extLst>
              <a:ext uri="{FF2B5EF4-FFF2-40B4-BE49-F238E27FC236}">
                <a16:creationId xmlns:a16="http://schemas.microsoft.com/office/drawing/2014/main" id="{D1F96111-5020-C08C-83F4-4296334B9B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6494" y="3358393"/>
            <a:ext cx="3810949" cy="2704933"/>
          </a:xfrm>
          <a:prstGeom prst="rect">
            <a:avLst/>
          </a:prstGeom>
        </p:spPr>
      </p:pic>
    </p:spTree>
    <p:extLst>
      <p:ext uri="{BB962C8B-B14F-4D97-AF65-F5344CB8AC3E}">
        <p14:creationId xmlns:p14="http://schemas.microsoft.com/office/powerpoint/2010/main" val="2766938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C598D-7B1D-2597-D277-CBEE15A4CD6C}"/>
              </a:ext>
            </a:extLst>
          </p:cNvPr>
          <p:cNvSpPr>
            <a:spLocks noGrp="1"/>
          </p:cNvSpPr>
          <p:nvPr>
            <p:ph type="title"/>
          </p:nvPr>
        </p:nvSpPr>
        <p:spPr>
          <a:xfrm>
            <a:off x="136451" y="131209"/>
            <a:ext cx="11920870" cy="783191"/>
          </a:xfrm>
        </p:spPr>
        <p:txBody>
          <a:bodyPr>
            <a:normAutofit/>
          </a:bodyPr>
          <a:lstStyle/>
          <a:p>
            <a:pPr algn="ctr"/>
            <a:r>
              <a:rPr lang="en-US" sz="4000" b="1" dirty="0">
                <a:latin typeface="Calibri" panose="020F0502020204030204" pitchFamily="34" charset="0"/>
                <a:ea typeface="Calibri" panose="020F0502020204030204" pitchFamily="34" charset="0"/>
                <a:cs typeface="Calibri" panose="020F0502020204030204" pitchFamily="34" charset="0"/>
              </a:rPr>
              <a:t>LIVER ENZYME DISTRIBUTION</a:t>
            </a:r>
          </a:p>
        </p:txBody>
      </p:sp>
      <p:sp>
        <p:nvSpPr>
          <p:cNvPr id="3" name="Content Placeholder 2">
            <a:extLst>
              <a:ext uri="{FF2B5EF4-FFF2-40B4-BE49-F238E27FC236}">
                <a16:creationId xmlns:a16="http://schemas.microsoft.com/office/drawing/2014/main" id="{B8365F37-040E-FCAE-8C2D-A66A3DA5F6A4}"/>
              </a:ext>
            </a:extLst>
          </p:cNvPr>
          <p:cNvSpPr>
            <a:spLocks noGrp="1"/>
          </p:cNvSpPr>
          <p:nvPr>
            <p:ph idx="1"/>
          </p:nvPr>
        </p:nvSpPr>
        <p:spPr>
          <a:xfrm>
            <a:off x="135565" y="914400"/>
            <a:ext cx="11920869" cy="5684357"/>
          </a:xfrm>
        </p:spPr>
        <p:txBody>
          <a:bodyPr/>
          <a:lstStyle/>
          <a:p>
            <a:r>
              <a:rPr lang="en-US" sz="2000" b="1" dirty="0">
                <a:latin typeface="Calibri" panose="020F0502020204030204" pitchFamily="34" charset="0"/>
                <a:ea typeface="Calibri" panose="020F0502020204030204" pitchFamily="34" charset="0"/>
                <a:cs typeface="Calibri" panose="020F0502020204030204" pitchFamily="34" charset="0"/>
              </a:rPr>
              <a:t>AST, ALT, Alkaline Phosphatase</a:t>
            </a:r>
            <a:r>
              <a:rPr lang="en-US" sz="2000" dirty="0">
                <a:latin typeface="Calibri" panose="020F0502020204030204" pitchFamily="34" charset="0"/>
                <a:ea typeface="Calibri" panose="020F0502020204030204" pitchFamily="34" charset="0"/>
                <a:cs typeface="Calibri" panose="020F0502020204030204" pitchFamily="34" charset="0"/>
              </a:rPr>
              <a:t>: Low, Normal, High categories with percentage distributions.</a:t>
            </a:r>
          </a:p>
          <a:p>
            <a:r>
              <a:rPr lang="en-US" sz="2000" dirty="0">
                <a:latin typeface="Calibri" panose="020F0502020204030204" pitchFamily="34" charset="0"/>
                <a:ea typeface="Calibri" panose="020F0502020204030204" pitchFamily="34" charset="0"/>
                <a:cs typeface="Calibri" panose="020F0502020204030204" pitchFamily="34" charset="0"/>
              </a:rPr>
              <a:t>AST and ALT mostly within Normal range.</a:t>
            </a:r>
          </a:p>
          <a:p>
            <a:r>
              <a:rPr lang="en-US" sz="2000" dirty="0">
                <a:latin typeface="Calibri" panose="020F0502020204030204" pitchFamily="34" charset="0"/>
                <a:ea typeface="Calibri" panose="020F0502020204030204" pitchFamily="34" charset="0"/>
                <a:cs typeface="Calibri" panose="020F0502020204030204" pitchFamily="34" charset="0"/>
              </a:rPr>
              <a:t>Alkaline Phosphatase has higher variability.</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blue rectangular shapes with white text&#10;&#10;Description automatically generated with medium confidence">
            <a:extLst>
              <a:ext uri="{FF2B5EF4-FFF2-40B4-BE49-F238E27FC236}">
                <a16:creationId xmlns:a16="http://schemas.microsoft.com/office/drawing/2014/main" id="{FEC2DE36-2570-6068-9FD7-AED39A3B7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679" y="2828260"/>
            <a:ext cx="3616024" cy="2691509"/>
          </a:xfrm>
          <a:prstGeom prst="rect">
            <a:avLst/>
          </a:prstGeom>
        </p:spPr>
      </p:pic>
      <p:pic>
        <p:nvPicPr>
          <p:cNvPr id="7" name="Picture 6" descr="A green rectangular bars with white text&#10;&#10;Description automatically generated">
            <a:extLst>
              <a:ext uri="{FF2B5EF4-FFF2-40B4-BE49-F238E27FC236}">
                <a16:creationId xmlns:a16="http://schemas.microsoft.com/office/drawing/2014/main" id="{6AF24CA5-01CE-04DC-16F8-AB17FE28F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9995" y="2828260"/>
            <a:ext cx="3781735" cy="2506832"/>
          </a:xfrm>
          <a:prstGeom prst="rect">
            <a:avLst/>
          </a:prstGeom>
        </p:spPr>
      </p:pic>
      <p:pic>
        <p:nvPicPr>
          <p:cNvPr id="9" name="Picture 8" descr="A purple rectangular object with numbers&#10;&#10;Description automatically generated">
            <a:extLst>
              <a:ext uri="{FF2B5EF4-FFF2-40B4-BE49-F238E27FC236}">
                <a16:creationId xmlns:a16="http://schemas.microsoft.com/office/drawing/2014/main" id="{A990FD51-B53D-13B0-3597-10410D9EF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90" y="2828260"/>
            <a:ext cx="3781736" cy="2506832"/>
          </a:xfrm>
          <a:prstGeom prst="rect">
            <a:avLst/>
          </a:prstGeom>
        </p:spPr>
      </p:pic>
    </p:spTree>
    <p:extLst>
      <p:ext uri="{BB962C8B-B14F-4D97-AF65-F5344CB8AC3E}">
        <p14:creationId xmlns:p14="http://schemas.microsoft.com/office/powerpoint/2010/main" val="3968087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B5045-22DB-C5CB-128C-40D19BE6D405}"/>
              </a:ext>
            </a:extLst>
          </p:cNvPr>
          <p:cNvSpPr>
            <a:spLocks noGrp="1"/>
          </p:cNvSpPr>
          <p:nvPr>
            <p:ph type="title"/>
          </p:nvPr>
        </p:nvSpPr>
        <p:spPr>
          <a:xfrm>
            <a:off x="147083" y="120577"/>
            <a:ext cx="11910237" cy="687497"/>
          </a:xfrm>
        </p:spPr>
        <p:txBody>
          <a:bodyPr>
            <a:normAutofit/>
          </a:bodyPr>
          <a:lstStyle/>
          <a:p>
            <a:pPr algn="ctr"/>
            <a:r>
              <a:rPr lang="en-US" sz="4000" b="1">
                <a:latin typeface="Calibri" panose="020F0502020204030204" pitchFamily="34" charset="0"/>
                <a:ea typeface="Calibri" panose="020F0502020204030204" pitchFamily="34" charset="0"/>
                <a:cs typeface="Calibri" panose="020F0502020204030204" pitchFamily="34" charset="0"/>
              </a:rPr>
              <a:t>THYROID CONDITION DISTRIBUTION</a:t>
            </a:r>
            <a:endParaRPr lang="en-US" sz="4000" b="1" dirty="0">
              <a:latin typeface="Calibri" panose="020F0502020204030204" pitchFamily="34" charset="0"/>
              <a:ea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31C6D1C-9E74-67DC-CCD1-07DFC0CC95AE}"/>
              </a:ext>
            </a:extLst>
          </p:cNvPr>
          <p:cNvSpPr>
            <a:spLocks noGrp="1"/>
          </p:cNvSpPr>
          <p:nvPr>
            <p:ph idx="1"/>
          </p:nvPr>
        </p:nvSpPr>
        <p:spPr>
          <a:xfrm>
            <a:off x="147082" y="1049447"/>
            <a:ext cx="11910237" cy="5687975"/>
          </a:xfrm>
        </p:spPr>
        <p:txBody>
          <a:bodyPr>
            <a:norm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Normal</a:t>
            </a:r>
            <a:r>
              <a:rPr lang="en-US" sz="2000" dirty="0">
                <a:latin typeface="Calibri" panose="020F0502020204030204" pitchFamily="34" charset="0"/>
                <a:ea typeface="Calibri" panose="020F0502020204030204" pitchFamily="34" charset="0"/>
                <a:cs typeface="Calibri" panose="020F0502020204030204" pitchFamily="34" charset="0"/>
              </a:rPr>
              <a:t>: 80.03%</a:t>
            </a:r>
          </a:p>
          <a:p>
            <a:r>
              <a:rPr lang="en-US" sz="2000" b="1" dirty="0">
                <a:latin typeface="Calibri" panose="020F0502020204030204" pitchFamily="34" charset="0"/>
                <a:ea typeface="Calibri" panose="020F0502020204030204" pitchFamily="34" charset="0"/>
                <a:cs typeface="Calibri" panose="020F0502020204030204" pitchFamily="34" charset="0"/>
              </a:rPr>
              <a:t>Hyperthyroidism</a:t>
            </a:r>
            <a:r>
              <a:rPr lang="en-US" sz="2000" dirty="0">
                <a:latin typeface="Calibri" panose="020F0502020204030204" pitchFamily="34" charset="0"/>
                <a:ea typeface="Calibri" panose="020F0502020204030204" pitchFamily="34" charset="0"/>
                <a:cs typeface="Calibri" panose="020F0502020204030204" pitchFamily="34" charset="0"/>
              </a:rPr>
              <a:t>: 10.04%</a:t>
            </a:r>
          </a:p>
          <a:p>
            <a:r>
              <a:rPr lang="en-US" sz="2000" b="1" dirty="0">
                <a:latin typeface="Calibri" panose="020F0502020204030204" pitchFamily="34" charset="0"/>
                <a:ea typeface="Calibri" panose="020F0502020204030204" pitchFamily="34" charset="0"/>
                <a:cs typeface="Calibri" panose="020F0502020204030204" pitchFamily="34" charset="0"/>
              </a:rPr>
              <a:t>Hypothyroidism</a:t>
            </a:r>
            <a:r>
              <a:rPr lang="en-US" sz="2000" dirty="0">
                <a:latin typeface="Calibri" panose="020F0502020204030204" pitchFamily="34" charset="0"/>
                <a:ea typeface="Calibri" panose="020F0502020204030204" pitchFamily="34" charset="0"/>
                <a:cs typeface="Calibri" panose="020F0502020204030204" pitchFamily="34" charset="0"/>
              </a:rPr>
              <a:t>: 9.93%</a:t>
            </a:r>
          </a:p>
        </p:txBody>
      </p:sp>
      <p:pic>
        <p:nvPicPr>
          <p:cNvPr id="5" name="Picture 4" descr="A screenshot of a graph&#10;&#10;Description automatically generated">
            <a:extLst>
              <a:ext uri="{FF2B5EF4-FFF2-40B4-BE49-F238E27FC236}">
                <a16:creationId xmlns:a16="http://schemas.microsoft.com/office/drawing/2014/main" id="{951B0E3F-A1BD-6B18-0C84-20F481CEB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9757" y="1347158"/>
            <a:ext cx="7179451" cy="4759106"/>
          </a:xfrm>
          <a:prstGeom prst="rect">
            <a:avLst/>
          </a:prstGeom>
        </p:spPr>
      </p:pic>
    </p:spTree>
    <p:extLst>
      <p:ext uri="{BB962C8B-B14F-4D97-AF65-F5344CB8AC3E}">
        <p14:creationId xmlns:p14="http://schemas.microsoft.com/office/powerpoint/2010/main" val="4148498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D44797-CA01-8E98-74F9-6FD7555AA08F}"/>
              </a:ext>
            </a:extLst>
          </p:cNvPr>
          <p:cNvSpPr txBox="1"/>
          <p:nvPr/>
        </p:nvSpPr>
        <p:spPr>
          <a:xfrm>
            <a:off x="971106" y="401040"/>
            <a:ext cx="3880884" cy="1261884"/>
          </a:xfrm>
          <a:prstGeom prst="rect">
            <a:avLst/>
          </a:prstGeom>
          <a:noFill/>
        </p:spPr>
        <p:txBody>
          <a:bodyPr wrap="square" rtlCol="0">
            <a:sp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DIET DISTRIBUTION</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Healthy: 70.9%</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Unhealthy: 29.1%</a:t>
            </a:r>
          </a:p>
        </p:txBody>
      </p:sp>
      <p:sp>
        <p:nvSpPr>
          <p:cNvPr id="5" name="TextBox 4">
            <a:extLst>
              <a:ext uri="{FF2B5EF4-FFF2-40B4-BE49-F238E27FC236}">
                <a16:creationId xmlns:a16="http://schemas.microsoft.com/office/drawing/2014/main" id="{074D8CEC-7F16-96FA-32E8-03088C978015}"/>
              </a:ext>
            </a:extLst>
          </p:cNvPr>
          <p:cNvSpPr txBox="1"/>
          <p:nvPr/>
        </p:nvSpPr>
        <p:spPr>
          <a:xfrm>
            <a:off x="7724553" y="354416"/>
            <a:ext cx="3696586" cy="1815882"/>
          </a:xfrm>
          <a:prstGeom prst="rect">
            <a:avLst/>
          </a:prstGeom>
          <a:noFill/>
        </p:spPr>
        <p:txBody>
          <a:bodyPr wrap="square" rtlCol="0">
            <a:sp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EXERCISE HABITS DISTRIBUTION</a:t>
            </a:r>
          </a:p>
          <a:p>
            <a:pPr marL="342900" indent="-342900">
              <a:buFont typeface="Arial" panose="020B0604020202020204" pitchFamily="34" charset="0"/>
              <a:buChar char="•"/>
            </a:pPr>
            <a:r>
              <a:rPr lang="en-US" sz="2000" dirty="0"/>
              <a:t>Inactive: 54.4%</a:t>
            </a:r>
          </a:p>
          <a:p>
            <a:pPr marL="342900" indent="-342900">
              <a:buFont typeface="Arial" panose="020B0604020202020204" pitchFamily="34" charset="0"/>
              <a:buChar char="•"/>
            </a:pPr>
            <a:r>
              <a:rPr lang="en-US" sz="2000" dirty="0"/>
              <a:t>Active: 45.6%</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descr="A blue and red squares&#10;&#10;Description automatically generated">
            <a:extLst>
              <a:ext uri="{FF2B5EF4-FFF2-40B4-BE49-F238E27FC236}">
                <a16:creationId xmlns:a16="http://schemas.microsoft.com/office/drawing/2014/main" id="{BFA31B02-EFCD-D5E0-E688-C24E948F39F4}"/>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89" y="2931556"/>
            <a:ext cx="4866169" cy="3148460"/>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A60CA39E-A69D-5F3B-C1C0-02B946441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5982" y="2931556"/>
            <a:ext cx="5007934" cy="3148460"/>
          </a:xfrm>
          <a:prstGeom prst="rect">
            <a:avLst/>
          </a:prstGeom>
        </p:spPr>
      </p:pic>
    </p:spTree>
    <p:extLst>
      <p:ext uri="{BB962C8B-B14F-4D97-AF65-F5344CB8AC3E}">
        <p14:creationId xmlns:p14="http://schemas.microsoft.com/office/powerpoint/2010/main" val="463346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C6A566-20A1-F58B-0AAA-8524BD1FF697}"/>
              </a:ext>
            </a:extLst>
          </p:cNvPr>
          <p:cNvSpPr>
            <a:spLocks noGrp="1"/>
          </p:cNvSpPr>
          <p:nvPr>
            <p:ph type="body" idx="1"/>
          </p:nvPr>
        </p:nvSpPr>
        <p:spPr>
          <a:xfrm>
            <a:off x="212467" y="256381"/>
            <a:ext cx="3710947" cy="1051424"/>
          </a:xfrm>
        </p:spPr>
        <p:txBody>
          <a:bodyPr>
            <a:normAutofit fontScale="25000" lnSpcReduction="20000"/>
          </a:bodyPr>
          <a:lstStyle/>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2400" b="1" dirty="0">
              <a:latin typeface="Calibri" panose="020F0502020204030204" pitchFamily="34" charset="0"/>
              <a:ea typeface="Calibri" panose="020F0502020204030204" pitchFamily="34" charset="0"/>
              <a:cs typeface="Calibri" panose="020F0502020204030204" pitchFamily="34" charset="0"/>
            </a:endParaRPr>
          </a:p>
          <a:p>
            <a:endParaRPr lang="en-US" sz="12800" b="1" dirty="0">
              <a:latin typeface="Calibri" panose="020F0502020204030204" pitchFamily="34" charset="0"/>
              <a:ea typeface="Calibri" panose="020F0502020204030204" pitchFamily="34" charset="0"/>
              <a:cs typeface="Calibri" panose="020F0502020204030204" pitchFamily="34" charset="0"/>
            </a:endParaRPr>
          </a:p>
          <a:p>
            <a:endParaRPr lang="en-US" sz="12800" dirty="0">
              <a:latin typeface="Calibri" panose="020F0502020204030204" pitchFamily="34" charset="0"/>
              <a:ea typeface="Calibri" panose="020F0502020204030204" pitchFamily="34" charset="0"/>
              <a:cs typeface="Calibri" panose="020F0502020204030204" pitchFamily="34" charset="0"/>
            </a:endParaRPr>
          </a:p>
          <a:p>
            <a:pPr algn="ctr"/>
            <a:r>
              <a:rPr lang="en-US" sz="12800" b="1" dirty="0">
                <a:latin typeface="Calibri" panose="020F0502020204030204" pitchFamily="34" charset="0"/>
                <a:ea typeface="Calibri" panose="020F0502020204030204" pitchFamily="34" charset="0"/>
                <a:cs typeface="Calibri" panose="020F0502020204030204" pitchFamily="34" charset="0"/>
              </a:rPr>
              <a:t>SUBSTANCE USE DISTRIBUTION</a:t>
            </a:r>
          </a:p>
          <a:p>
            <a:endParaRPr lang="en-US" dirty="0"/>
          </a:p>
        </p:txBody>
      </p:sp>
      <p:pic>
        <p:nvPicPr>
          <p:cNvPr id="8" name="Content Placeholder 7" descr="A graph with different colored squares&#10;&#10;Description automatically generated">
            <a:extLst>
              <a:ext uri="{FF2B5EF4-FFF2-40B4-BE49-F238E27FC236}">
                <a16:creationId xmlns:a16="http://schemas.microsoft.com/office/drawing/2014/main" id="{8B392F47-2214-3E9E-2D4E-45BA7DBD91C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5477" y="1775637"/>
            <a:ext cx="5370290" cy="4007566"/>
          </a:xfrm>
        </p:spPr>
      </p:pic>
      <p:sp>
        <p:nvSpPr>
          <p:cNvPr id="5" name="Text Placeholder 4">
            <a:extLst>
              <a:ext uri="{FF2B5EF4-FFF2-40B4-BE49-F238E27FC236}">
                <a16:creationId xmlns:a16="http://schemas.microsoft.com/office/drawing/2014/main" id="{1BEA64A2-FF24-AB95-2F64-3E0381728697}"/>
              </a:ext>
            </a:extLst>
          </p:cNvPr>
          <p:cNvSpPr>
            <a:spLocks noGrp="1"/>
          </p:cNvSpPr>
          <p:nvPr>
            <p:ph type="body" sz="quarter" idx="3"/>
          </p:nvPr>
        </p:nvSpPr>
        <p:spPr>
          <a:xfrm>
            <a:off x="6172200" y="370137"/>
            <a:ext cx="5183188" cy="823912"/>
          </a:xfrm>
        </p:spPr>
        <p:txBody>
          <a:bodyPr>
            <a:normAutofit/>
          </a:bodyPr>
          <a:lstStyle/>
          <a:p>
            <a:r>
              <a:rPr lang="en-US" sz="3600" dirty="0">
                <a:latin typeface="Calibri" panose="020F0502020204030204" pitchFamily="34" charset="0"/>
                <a:ea typeface="Calibri" panose="020F0502020204030204" pitchFamily="34" charset="0"/>
                <a:cs typeface="Calibri" panose="020F0502020204030204" pitchFamily="34" charset="0"/>
              </a:rPr>
              <a:t>Health Status Distribution</a:t>
            </a:r>
          </a:p>
        </p:txBody>
      </p:sp>
      <p:pic>
        <p:nvPicPr>
          <p:cNvPr id="10" name="Content Placeholder 9" descr="A graph with different colored squares&#10;&#10;Description automatically generated">
            <a:extLst>
              <a:ext uri="{FF2B5EF4-FFF2-40B4-BE49-F238E27FC236}">
                <a16:creationId xmlns:a16="http://schemas.microsoft.com/office/drawing/2014/main" id="{7F5331EE-99E8-75B6-011E-6A5F4EB9235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80422" y="1893504"/>
            <a:ext cx="5574966" cy="4007566"/>
          </a:xfrm>
        </p:spPr>
      </p:pic>
    </p:spTree>
    <p:extLst>
      <p:ext uri="{BB962C8B-B14F-4D97-AF65-F5344CB8AC3E}">
        <p14:creationId xmlns:p14="http://schemas.microsoft.com/office/powerpoint/2010/main" val="3744126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812F5-89B5-5444-A13D-9FAF81950475}"/>
              </a:ext>
            </a:extLst>
          </p:cNvPr>
          <p:cNvSpPr>
            <a:spLocks noGrp="1"/>
          </p:cNvSpPr>
          <p:nvPr>
            <p:ph type="title"/>
          </p:nvPr>
        </p:nvSpPr>
        <p:spPr>
          <a:xfrm>
            <a:off x="178981" y="184373"/>
            <a:ext cx="11878340" cy="878884"/>
          </a:xfrm>
        </p:spPr>
        <p:txBody>
          <a:bodyPr/>
          <a:lstStyle/>
          <a:p>
            <a:pPr algn="ctr"/>
            <a:r>
              <a:rPr lang="en-US" dirty="0"/>
              <a:t>FEATURE ENGINEERING</a:t>
            </a:r>
          </a:p>
        </p:txBody>
      </p:sp>
      <p:sp>
        <p:nvSpPr>
          <p:cNvPr id="3" name="Content Placeholder 2">
            <a:extLst>
              <a:ext uri="{FF2B5EF4-FFF2-40B4-BE49-F238E27FC236}">
                <a16:creationId xmlns:a16="http://schemas.microsoft.com/office/drawing/2014/main" id="{8CFDDA33-3B1A-49C1-CB36-59D78ADBFF0C}"/>
              </a:ext>
            </a:extLst>
          </p:cNvPr>
          <p:cNvSpPr>
            <a:spLocks noGrp="1"/>
          </p:cNvSpPr>
          <p:nvPr>
            <p:ph idx="1"/>
          </p:nvPr>
        </p:nvSpPr>
        <p:spPr>
          <a:xfrm>
            <a:off x="156830" y="1253331"/>
            <a:ext cx="11878339" cy="4351338"/>
          </a:xfrm>
        </p:spPr>
        <p:txBody>
          <a:bodyPr>
            <a:norm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Objective</a:t>
            </a:r>
            <a:r>
              <a:rPr lang="en-US" sz="2000" dirty="0">
                <a:latin typeface="Calibri" panose="020F0502020204030204" pitchFamily="34" charset="0"/>
                <a:ea typeface="Calibri" panose="020F0502020204030204" pitchFamily="34" charset="0"/>
                <a:cs typeface="Calibri" panose="020F0502020204030204" pitchFamily="34" charset="0"/>
              </a:rPr>
              <a:t>: We have conducted unique data visualizations to gain deeper insights into our dataset. This involved combining multiple features to create new columns and analyzing their percentage distribution.</a:t>
            </a:r>
          </a:p>
          <a:p>
            <a:r>
              <a:rPr lang="en-US" sz="2000" b="1" dirty="0">
                <a:latin typeface="Calibri" panose="020F0502020204030204" pitchFamily="34" charset="0"/>
                <a:ea typeface="Calibri" panose="020F0502020204030204" pitchFamily="34" charset="0"/>
                <a:cs typeface="Calibri" panose="020F0502020204030204" pitchFamily="34" charset="0"/>
              </a:rPr>
              <a:t>Importance</a:t>
            </a:r>
            <a:r>
              <a:rPr lang="en-US" sz="2000" dirty="0">
                <a:latin typeface="Calibri" panose="020F0502020204030204" pitchFamily="34" charset="0"/>
                <a:ea typeface="Calibri" panose="020F0502020204030204" pitchFamily="34" charset="0"/>
                <a:cs typeface="Calibri" panose="020F0502020204030204" pitchFamily="34" charset="0"/>
              </a:rPr>
              <a:t>: Feature engineering helps in identifying key relationships between variables. For instance, by combining features like hypertension, we can explore how many individuals with hypertension also have conditions like chronic kidney disease (CKD) or heart disease.</a:t>
            </a:r>
          </a:p>
          <a:p>
            <a:r>
              <a:rPr lang="en-US" sz="2000" b="1" dirty="0">
                <a:latin typeface="Calibri" panose="020F0502020204030204" pitchFamily="34" charset="0"/>
                <a:ea typeface="Calibri" panose="020F0502020204030204" pitchFamily="34" charset="0"/>
                <a:cs typeface="Calibri" panose="020F0502020204030204" pitchFamily="34" charset="0"/>
              </a:rPr>
              <a:t>Impact on Analysis</a:t>
            </a:r>
            <a:r>
              <a:rPr lang="en-US" sz="2000" dirty="0">
                <a:latin typeface="Calibri" panose="020F0502020204030204" pitchFamily="34" charset="0"/>
                <a:ea typeface="Calibri" panose="020F0502020204030204" pitchFamily="34" charset="0"/>
                <a:cs typeface="Calibri" panose="020F0502020204030204" pitchFamily="34" charset="0"/>
              </a:rPr>
              <a:t>: These visualizations provide a clear understanding of how different conditions (e.g., hypertension) affect the likelihood of other health outcomes. In subsequent steps, we will delve into the specific features that influence these conditions.</a:t>
            </a: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47088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52E7E8-E391-49AB-355E-4F2F07B02549}"/>
              </a:ext>
            </a:extLst>
          </p:cNvPr>
          <p:cNvSpPr>
            <a:spLocks noGrp="1"/>
          </p:cNvSpPr>
          <p:nvPr>
            <p:ph type="body" idx="1"/>
          </p:nvPr>
        </p:nvSpPr>
        <p:spPr>
          <a:xfrm>
            <a:off x="138039" y="256380"/>
            <a:ext cx="5253480" cy="1519257"/>
          </a:xfrm>
        </p:spPr>
        <p:txBody>
          <a:bodyPr>
            <a:noAutofit/>
          </a:bodyPr>
          <a:lstStyle/>
          <a:p>
            <a:pPr algn="ctr"/>
            <a:r>
              <a:rPr lang="en-US" sz="3200" dirty="0">
                <a:latin typeface="Calibri" panose="020F0502020204030204" pitchFamily="34" charset="0"/>
                <a:ea typeface="Calibri" panose="020F0502020204030204" pitchFamily="34" charset="0"/>
                <a:cs typeface="Calibri" panose="020F0502020204030204" pitchFamily="34" charset="0"/>
              </a:rPr>
              <a:t>PERCENTAGE OF INDIVIDUALS WITH BOTH HYPERTENSION AND DIABETES</a:t>
            </a:r>
          </a:p>
        </p:txBody>
      </p:sp>
      <p:pic>
        <p:nvPicPr>
          <p:cNvPr id="8" name="Content Placeholder 7" descr="A screenshot of a graph&#10;&#10;Description automatically generated">
            <a:extLst>
              <a:ext uri="{FF2B5EF4-FFF2-40B4-BE49-F238E27FC236}">
                <a16:creationId xmlns:a16="http://schemas.microsoft.com/office/drawing/2014/main" id="{7827BF81-0C23-BAC0-277C-73BCE2A02D9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7670" y="2624530"/>
            <a:ext cx="5558465" cy="3684588"/>
          </a:xfrm>
        </p:spPr>
      </p:pic>
      <p:sp>
        <p:nvSpPr>
          <p:cNvPr id="5" name="Text Placeholder 4">
            <a:extLst>
              <a:ext uri="{FF2B5EF4-FFF2-40B4-BE49-F238E27FC236}">
                <a16:creationId xmlns:a16="http://schemas.microsoft.com/office/drawing/2014/main" id="{306D59B3-5997-4A4A-C342-A99B281AF021}"/>
              </a:ext>
            </a:extLst>
          </p:cNvPr>
          <p:cNvSpPr>
            <a:spLocks noGrp="1"/>
          </p:cNvSpPr>
          <p:nvPr>
            <p:ph type="body" sz="quarter" idx="3"/>
          </p:nvPr>
        </p:nvSpPr>
        <p:spPr>
          <a:xfrm>
            <a:off x="6172199" y="256381"/>
            <a:ext cx="5768163" cy="1742540"/>
          </a:xfrm>
        </p:spPr>
        <p:txBody>
          <a:bodyPr>
            <a:normAutofit fontScale="92500" lnSpcReduction="10000"/>
          </a:bodyPr>
          <a:lstStyle/>
          <a:p>
            <a:endParaRPr lang="en-US" sz="3200" dirty="0">
              <a:latin typeface="Calibri" panose="020F0502020204030204" pitchFamily="34" charset="0"/>
              <a:ea typeface="Calibri" panose="020F0502020204030204" pitchFamily="34" charset="0"/>
              <a:cs typeface="Calibri" panose="020F0502020204030204" pitchFamily="34" charset="0"/>
            </a:endParaRPr>
          </a:p>
          <a:p>
            <a:r>
              <a:rPr lang="en-US" sz="3200" dirty="0">
                <a:latin typeface="Calibri" panose="020F0502020204030204" pitchFamily="34" charset="0"/>
                <a:ea typeface="Calibri" panose="020F0502020204030204" pitchFamily="34" charset="0"/>
                <a:cs typeface="Calibri" panose="020F0502020204030204" pitchFamily="34" charset="0"/>
              </a:rPr>
              <a:t>PERCENTAGE OF INDIVIDUALS WITH BOTH HYPERTENSION AND HEART DISEASE</a:t>
            </a:r>
          </a:p>
          <a:p>
            <a:endParaRPr lang="en-US" dirty="0"/>
          </a:p>
        </p:txBody>
      </p:sp>
      <p:pic>
        <p:nvPicPr>
          <p:cNvPr id="10" name="Content Placeholder 9" descr="A yellow rectangle with blue squares">
            <a:extLst>
              <a:ext uri="{FF2B5EF4-FFF2-40B4-BE49-F238E27FC236}">
                <a16:creationId xmlns:a16="http://schemas.microsoft.com/office/drawing/2014/main" id="{F00CDD8D-0767-638A-EE7B-541A1019754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95867" y="2624530"/>
            <a:ext cx="5183187" cy="3435824"/>
          </a:xfrm>
        </p:spPr>
      </p:pic>
    </p:spTree>
    <p:extLst>
      <p:ext uri="{BB962C8B-B14F-4D97-AF65-F5344CB8AC3E}">
        <p14:creationId xmlns:p14="http://schemas.microsoft.com/office/powerpoint/2010/main" val="3907055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7C54-5B41-2FDD-47E7-0464EE831E64}"/>
              </a:ext>
            </a:extLst>
          </p:cNvPr>
          <p:cNvSpPr>
            <a:spLocks noGrp="1"/>
          </p:cNvSpPr>
          <p:nvPr>
            <p:ph type="title"/>
          </p:nvPr>
        </p:nvSpPr>
        <p:spPr>
          <a:xfrm>
            <a:off x="97971" y="136525"/>
            <a:ext cx="11963400" cy="614589"/>
          </a:xfrm>
        </p:spPr>
        <p:txBody>
          <a:bodyPr>
            <a:noAutofit/>
          </a:bodyPr>
          <a:lstStyle/>
          <a:p>
            <a:pPr algn="ctr"/>
            <a:r>
              <a:rPr lang="en-US" sz="4800" b="1" dirty="0">
                <a:latin typeface="Calibri" panose="020F0502020204030204" pitchFamily="34" charset="0"/>
                <a:ea typeface="Calibri" panose="020F0502020204030204" pitchFamily="34" charset="0"/>
                <a:cs typeface="Calibri" panose="020F0502020204030204" pitchFamily="34" charset="0"/>
              </a:rPr>
              <a:t>PATIENTS DEMOGRAPHICS</a:t>
            </a:r>
          </a:p>
        </p:txBody>
      </p:sp>
      <p:sp>
        <p:nvSpPr>
          <p:cNvPr id="3" name="Content Placeholder 2">
            <a:extLst>
              <a:ext uri="{FF2B5EF4-FFF2-40B4-BE49-F238E27FC236}">
                <a16:creationId xmlns:a16="http://schemas.microsoft.com/office/drawing/2014/main" id="{EE003CE7-7C04-FB90-6520-79AB65885874}"/>
              </a:ext>
            </a:extLst>
          </p:cNvPr>
          <p:cNvSpPr>
            <a:spLocks noGrp="1"/>
          </p:cNvSpPr>
          <p:nvPr>
            <p:ph idx="1"/>
          </p:nvPr>
        </p:nvSpPr>
        <p:spPr>
          <a:xfrm>
            <a:off x="97971" y="993321"/>
            <a:ext cx="11963400" cy="5728153"/>
          </a:xfrm>
        </p:spPr>
        <p:txBody>
          <a:bodyPr>
            <a:noAutofit/>
          </a:bodyPr>
          <a:lstStyle/>
          <a:p>
            <a:pPr marL="457200" indent="-457200">
              <a:buAutoNum type="arabicPeriod"/>
            </a:pPr>
            <a:r>
              <a:rPr lang="en-US" sz="2400" b="1" dirty="0">
                <a:latin typeface="Calibri" panose="020F0502020204030204" pitchFamily="34" charset="0"/>
                <a:ea typeface="Calibri" panose="020F0502020204030204" pitchFamily="34" charset="0"/>
                <a:cs typeface="Calibri" panose="020F0502020204030204" pitchFamily="34" charset="0"/>
              </a:rPr>
              <a:t>Setting up the Data</a:t>
            </a:r>
            <a:r>
              <a:rPr lang="en-US" sz="2400" dirty="0">
                <a:latin typeface="Calibri" panose="020F0502020204030204" pitchFamily="34" charset="0"/>
                <a:ea typeface="Calibri" panose="020F0502020204030204" pitchFamily="34" charset="0"/>
                <a:cs typeface="Calibri" panose="020F0502020204030204" pitchFamily="34" charset="0"/>
              </a:rPr>
              <a:t>: </a:t>
            </a:r>
          </a:p>
          <a:p>
            <a:pPr>
              <a:buFont typeface="Wingdings" panose="05000000000000000000" pitchFamily="2" charset="2"/>
              <a:buChar char="§"/>
            </a:pPr>
            <a:r>
              <a:rPr lang="en-US" sz="2400" b="1" dirty="0">
                <a:latin typeface="Calibri" panose="020F0502020204030204" pitchFamily="34" charset="0"/>
                <a:ea typeface="Calibri" panose="020F0502020204030204" pitchFamily="34" charset="0"/>
                <a:cs typeface="Calibri" panose="020F0502020204030204" pitchFamily="34" charset="0"/>
              </a:rPr>
              <a:t>Sample Size</a:t>
            </a:r>
            <a:r>
              <a:rPr lang="en-US" sz="2400" dirty="0">
                <a:latin typeface="Calibri" panose="020F0502020204030204" pitchFamily="34" charset="0"/>
                <a:ea typeface="Calibri" panose="020F0502020204030204" pitchFamily="34" charset="0"/>
                <a:cs typeface="Calibri" panose="020F0502020204030204" pitchFamily="34" charset="0"/>
              </a:rPr>
              <a:t>: 100,000 rows generated for the dataset.</a:t>
            </a:r>
          </a:p>
          <a:p>
            <a:pPr>
              <a:buFont typeface="Wingdings" panose="05000000000000000000" pitchFamily="2" charset="2"/>
              <a:buChar char="§"/>
            </a:pPr>
            <a:r>
              <a:rPr lang="en-US" sz="2400" b="1" dirty="0">
                <a:latin typeface="Calibri" panose="020F0502020204030204" pitchFamily="34" charset="0"/>
                <a:ea typeface="Calibri" panose="020F0502020204030204" pitchFamily="34" charset="0"/>
                <a:cs typeface="Calibri" panose="020F0502020204030204" pitchFamily="34" charset="0"/>
              </a:rPr>
              <a:t>Random Seed</a:t>
            </a:r>
            <a:r>
              <a:rPr lang="en-US" sz="2400" dirty="0">
                <a:latin typeface="Calibri" panose="020F0502020204030204" pitchFamily="34" charset="0"/>
                <a:ea typeface="Calibri" panose="020F0502020204030204" pitchFamily="34" charset="0"/>
                <a:cs typeface="Calibri" panose="020F0502020204030204" pitchFamily="34" charset="0"/>
              </a:rPr>
              <a:t>: Set for reproducibility.</a:t>
            </a: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2. </a:t>
            </a:r>
            <a:r>
              <a:rPr lang="en-US" sz="2400" b="1" dirty="0">
                <a:latin typeface="Calibri" panose="020F0502020204030204" pitchFamily="34" charset="0"/>
                <a:ea typeface="Calibri" panose="020F0502020204030204" pitchFamily="34" charset="0"/>
                <a:cs typeface="Calibri" panose="020F0502020204030204" pitchFamily="34" charset="0"/>
              </a:rPr>
              <a:t>ID</a:t>
            </a:r>
            <a:r>
              <a:rPr lang="en-US" sz="2400" dirty="0">
                <a:latin typeface="Calibri" panose="020F0502020204030204" pitchFamily="34" charset="0"/>
                <a:ea typeface="Calibri" panose="020F0502020204030204" pitchFamily="34" charset="0"/>
                <a:cs typeface="Calibri" panose="020F0502020204030204" pitchFamily="34" charset="0"/>
              </a:rPr>
              <a:t>: Assigned unique random integers ranging from 100,000 to 999,999.</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3. Gender</a:t>
            </a:r>
            <a:r>
              <a:rPr lang="en-US" sz="2400" dirty="0">
                <a:latin typeface="Calibri" panose="020F0502020204030204" pitchFamily="34" charset="0"/>
                <a:ea typeface="Calibri" panose="020F0502020204030204" pitchFamily="34" charset="0"/>
                <a:cs typeface="Calibri" panose="020F0502020204030204" pitchFamily="34" charset="0"/>
              </a:rPr>
              <a:t>: Randomly assigned with a slight imbalance (52% Female, 48% Male).</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4. Age Categories &amp; Simulation</a:t>
            </a:r>
            <a:r>
              <a:rPr lang="en-US" sz="2400" dirty="0">
                <a:latin typeface="Calibri" panose="020F0502020204030204" pitchFamily="34" charset="0"/>
                <a:ea typeface="Calibri" panose="020F0502020204030204" pitchFamily="34" charset="0"/>
                <a:cs typeface="Calibri" panose="020F0502020204030204" pitchFamily="34" charset="0"/>
              </a:rPr>
              <a:t>: </a:t>
            </a:r>
            <a:r>
              <a:rPr lang="en-US" sz="2400" b="1" dirty="0">
                <a:latin typeface="Calibri" panose="020F0502020204030204" pitchFamily="34" charset="0"/>
                <a:ea typeface="Calibri" panose="020F0502020204030204" pitchFamily="34" charset="0"/>
                <a:cs typeface="Calibri" panose="020F0502020204030204" pitchFamily="34" charset="0"/>
              </a:rPr>
              <a:t>Age Groups</a:t>
            </a:r>
            <a:r>
              <a:rPr lang="en-US" sz="2400" dirty="0">
                <a:latin typeface="Calibri" panose="020F0502020204030204" pitchFamily="34" charset="0"/>
                <a:ea typeface="Calibri" panose="020F0502020204030204" pitchFamily="34" charset="0"/>
                <a:cs typeface="Calibri" panose="020F0502020204030204" pitchFamily="34" charset="0"/>
              </a:rPr>
              <a:t>: Generated based on the following probabilities: </a:t>
            </a:r>
          </a:p>
          <a:p>
            <a:pPr>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0-18: 10%, 19-35: 20%, 36-55: 30%, 56-75: 25%, 76+: 15%</a:t>
            </a:r>
          </a:p>
          <a:p>
            <a:pPr>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Age Values: Age assigned based on the categories (randomized within age ranges).</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5. Residence Type</a:t>
            </a:r>
            <a:r>
              <a:rPr lang="en-US" sz="2400" dirty="0">
                <a:latin typeface="Calibri" panose="020F0502020204030204" pitchFamily="34" charset="0"/>
                <a:ea typeface="Calibri" panose="020F0502020204030204" pitchFamily="34" charset="0"/>
                <a:cs typeface="Calibri" panose="020F0502020204030204" pitchFamily="34" charset="0"/>
              </a:rPr>
              <a:t>: Rural/Urban: Assigned randomly based on a 50/50 distribution.</a:t>
            </a: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6. Income Level: </a:t>
            </a:r>
            <a:r>
              <a:rPr lang="en-US" sz="2400" dirty="0">
                <a:latin typeface="Calibri" panose="020F0502020204030204" pitchFamily="34" charset="0"/>
                <a:ea typeface="Calibri" panose="020F0502020204030204" pitchFamily="34" charset="0"/>
                <a:cs typeface="Calibri" panose="020F0502020204030204" pitchFamily="34" charset="0"/>
              </a:rPr>
              <a:t>Income Assignment: Different income levels assigned based on age:</a:t>
            </a:r>
          </a:p>
          <a:p>
            <a:pPr>
              <a:buFont typeface="Wingdings" panose="05000000000000000000" pitchFamily="2" charset="2"/>
              <a:buChar char="§"/>
            </a:pPr>
            <a:r>
              <a:rPr lang="en-US" sz="2400" dirty="0">
                <a:latin typeface="Calibri" panose="020F0502020204030204" pitchFamily="34" charset="0"/>
                <a:ea typeface="Calibri" panose="020F0502020204030204" pitchFamily="34" charset="0"/>
                <a:cs typeface="Calibri" panose="020F0502020204030204" pitchFamily="34" charset="0"/>
              </a:rPr>
              <a:t>Young adults (19-35) have a higher chance for medium income, while older adults (56+) are more likely to have low income.</a:t>
            </a: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521324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245292-B208-F0B6-CE0A-CF55F30189AB}"/>
              </a:ext>
            </a:extLst>
          </p:cNvPr>
          <p:cNvSpPr>
            <a:spLocks noGrp="1"/>
          </p:cNvSpPr>
          <p:nvPr>
            <p:ph type="body" idx="1"/>
          </p:nvPr>
        </p:nvSpPr>
        <p:spPr>
          <a:xfrm>
            <a:off x="393221" y="283479"/>
            <a:ext cx="5157787" cy="1381014"/>
          </a:xfrm>
        </p:spPr>
        <p:txBody>
          <a:bodyPr/>
          <a:lstStyle/>
          <a:p>
            <a:r>
              <a:rPr lang="en-US" sz="2400" dirty="0">
                <a:latin typeface="Calibri" panose="020F0502020204030204" pitchFamily="34" charset="0"/>
                <a:ea typeface="Calibri" panose="020F0502020204030204" pitchFamily="34" charset="0"/>
                <a:cs typeface="Calibri" panose="020F0502020204030204" pitchFamily="34" charset="0"/>
              </a:rPr>
              <a:t>PERCENTAGE OF INDIVIDUALS WITH BOTH HYPERTENSION AND CKD</a:t>
            </a:r>
          </a:p>
          <a:p>
            <a:endParaRPr lang="en-US" dirty="0"/>
          </a:p>
        </p:txBody>
      </p:sp>
      <p:pic>
        <p:nvPicPr>
          <p:cNvPr id="8" name="Content Placeholder 7" descr="A screenshot of a graph&#10;&#10;Description automatically generated">
            <a:extLst>
              <a:ext uri="{FF2B5EF4-FFF2-40B4-BE49-F238E27FC236}">
                <a16:creationId xmlns:a16="http://schemas.microsoft.com/office/drawing/2014/main" id="{C2E2F644-E771-9CF0-7050-52641746728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393220" y="2138145"/>
            <a:ext cx="5157787" cy="3418987"/>
          </a:xfrm>
        </p:spPr>
      </p:pic>
      <p:sp>
        <p:nvSpPr>
          <p:cNvPr id="5" name="Text Placeholder 4">
            <a:extLst>
              <a:ext uri="{FF2B5EF4-FFF2-40B4-BE49-F238E27FC236}">
                <a16:creationId xmlns:a16="http://schemas.microsoft.com/office/drawing/2014/main" id="{9F36583E-8C3E-66D8-90F6-171D7016434C}"/>
              </a:ext>
            </a:extLst>
          </p:cNvPr>
          <p:cNvSpPr>
            <a:spLocks noGrp="1"/>
          </p:cNvSpPr>
          <p:nvPr>
            <p:ph type="body" sz="quarter" idx="3"/>
          </p:nvPr>
        </p:nvSpPr>
        <p:spPr>
          <a:xfrm>
            <a:off x="6395484" y="150073"/>
            <a:ext cx="5183188" cy="1381013"/>
          </a:xfrm>
        </p:spPr>
        <p:txBody>
          <a:bodyPr/>
          <a:lstStyle/>
          <a:p>
            <a:r>
              <a:rPr lang="en-US" sz="2400" dirty="0">
                <a:latin typeface="Calibri" panose="020F0502020204030204" pitchFamily="34" charset="0"/>
                <a:ea typeface="Calibri" panose="020F0502020204030204" pitchFamily="34" charset="0"/>
                <a:cs typeface="Calibri" panose="020F0502020204030204" pitchFamily="34" charset="0"/>
              </a:rPr>
              <a:t>PERCENTAGE OF INDIVIDUALS WITH BOTH DIABETES AND HEART DISEASE</a:t>
            </a:r>
          </a:p>
          <a:p>
            <a:endParaRPr lang="en-US" dirty="0"/>
          </a:p>
        </p:txBody>
      </p:sp>
      <p:pic>
        <p:nvPicPr>
          <p:cNvPr id="10" name="Content Placeholder 9" descr="A yellow rectangle and blue rectangles&#10;&#10;Description automatically generated">
            <a:extLst>
              <a:ext uri="{FF2B5EF4-FFF2-40B4-BE49-F238E27FC236}">
                <a16:creationId xmlns:a16="http://schemas.microsoft.com/office/drawing/2014/main" id="{D6B441C6-9136-E6FA-3057-8FCCB92D355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501810" y="2374275"/>
            <a:ext cx="5183188" cy="3435825"/>
          </a:xfrm>
        </p:spPr>
      </p:pic>
    </p:spTree>
    <p:extLst>
      <p:ext uri="{BB962C8B-B14F-4D97-AF65-F5344CB8AC3E}">
        <p14:creationId xmlns:p14="http://schemas.microsoft.com/office/powerpoint/2010/main" val="26821270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B7FB556-13F1-8ACC-E203-AF2A75CEB2F5}"/>
              </a:ext>
            </a:extLst>
          </p:cNvPr>
          <p:cNvSpPr>
            <a:spLocks noGrp="1"/>
          </p:cNvSpPr>
          <p:nvPr>
            <p:ph type="body" idx="1"/>
          </p:nvPr>
        </p:nvSpPr>
        <p:spPr>
          <a:xfrm>
            <a:off x="191202" y="447767"/>
            <a:ext cx="5183188" cy="1259865"/>
          </a:xfrm>
        </p:spPr>
        <p:txBody>
          <a:bodyPr>
            <a:normAutofit fontScale="55000" lnSpcReduction="20000"/>
          </a:bodyPr>
          <a:lstStyle/>
          <a:p>
            <a:endParaRPr lang="en-US" sz="2400" dirty="0">
              <a:latin typeface="Calibri" panose="020F0502020204030204" pitchFamily="34" charset="0"/>
              <a:ea typeface="Calibri" panose="020F0502020204030204" pitchFamily="34" charset="0"/>
              <a:cs typeface="Calibri" panose="020F0502020204030204" pitchFamily="34" charset="0"/>
            </a:endParaRPr>
          </a:p>
          <a:p>
            <a:endParaRPr lang="en-US" dirty="0">
              <a:latin typeface="Calibri" panose="020F0502020204030204" pitchFamily="34" charset="0"/>
              <a:ea typeface="Calibri" panose="020F0502020204030204" pitchFamily="34" charset="0"/>
              <a:cs typeface="Calibri" panose="020F0502020204030204" pitchFamily="34" charset="0"/>
            </a:endParaRPr>
          </a:p>
          <a:p>
            <a:r>
              <a:rPr lang="en-US" sz="4500" dirty="0">
                <a:latin typeface="Calibri" panose="020F0502020204030204" pitchFamily="34" charset="0"/>
                <a:ea typeface="Calibri" panose="020F0502020204030204" pitchFamily="34" charset="0"/>
                <a:cs typeface="Calibri" panose="020F0502020204030204" pitchFamily="34" charset="0"/>
              </a:rPr>
              <a:t>PERCENTAGE OF INDIVIDUALS WITH BOTH DIABETES AND CKD</a:t>
            </a:r>
          </a:p>
          <a:p>
            <a:endParaRPr lang="en-US" dirty="0"/>
          </a:p>
        </p:txBody>
      </p:sp>
      <p:pic>
        <p:nvPicPr>
          <p:cNvPr id="8" name="Content Placeholder 7" descr="A screenshot of a graph&#10;&#10;Description automatically generated">
            <a:extLst>
              <a:ext uri="{FF2B5EF4-FFF2-40B4-BE49-F238E27FC236}">
                <a16:creationId xmlns:a16="http://schemas.microsoft.com/office/drawing/2014/main" id="{AAC7EC60-EF19-04FD-9F50-65D9E4AE107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1202" y="2255730"/>
            <a:ext cx="5157788" cy="3418988"/>
          </a:xfrm>
        </p:spPr>
      </p:pic>
      <p:sp>
        <p:nvSpPr>
          <p:cNvPr id="5" name="Text Placeholder 4">
            <a:extLst>
              <a:ext uri="{FF2B5EF4-FFF2-40B4-BE49-F238E27FC236}">
                <a16:creationId xmlns:a16="http://schemas.microsoft.com/office/drawing/2014/main" id="{CF697AD9-798E-84EA-B59E-CC65B8852EA3}"/>
              </a:ext>
            </a:extLst>
          </p:cNvPr>
          <p:cNvSpPr>
            <a:spLocks noGrp="1"/>
          </p:cNvSpPr>
          <p:nvPr>
            <p:ph type="body" sz="quarter" idx="3"/>
          </p:nvPr>
        </p:nvSpPr>
        <p:spPr>
          <a:xfrm>
            <a:off x="6432698" y="233916"/>
            <a:ext cx="5433236" cy="1371599"/>
          </a:xfrm>
        </p:spPr>
        <p:txBody>
          <a:bodyPr>
            <a:normAutofit fontScale="55000" lnSpcReduction="20000"/>
          </a:bodyPr>
          <a:lstStyle/>
          <a:p>
            <a:r>
              <a:rPr lang="en-US" sz="4500" dirty="0">
                <a:latin typeface="Calibri" panose="020F0502020204030204" pitchFamily="34" charset="0"/>
                <a:ea typeface="Calibri" panose="020F0502020204030204" pitchFamily="34" charset="0"/>
                <a:cs typeface="Calibri" panose="020F0502020204030204" pitchFamily="34" charset="0"/>
              </a:rPr>
              <a:t>PERCENTAGE OF INDIVIDUALS WITH BOTH HEART DISEASE AND CKD</a:t>
            </a:r>
          </a:p>
          <a:p>
            <a:endParaRPr lang="en-US" dirty="0"/>
          </a:p>
        </p:txBody>
      </p:sp>
      <p:pic>
        <p:nvPicPr>
          <p:cNvPr id="10" name="Content Placeholder 9" descr="A screenshot of a graph&#10;&#10;Description automatically generated">
            <a:extLst>
              <a:ext uri="{FF2B5EF4-FFF2-40B4-BE49-F238E27FC236}">
                <a16:creationId xmlns:a16="http://schemas.microsoft.com/office/drawing/2014/main" id="{4ED94EEF-7B45-56B5-D7CA-832C9C82D1A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20317" y="2255730"/>
            <a:ext cx="5183188" cy="3435825"/>
          </a:xfrm>
        </p:spPr>
      </p:pic>
    </p:spTree>
    <p:extLst>
      <p:ext uri="{BB962C8B-B14F-4D97-AF65-F5344CB8AC3E}">
        <p14:creationId xmlns:p14="http://schemas.microsoft.com/office/powerpoint/2010/main" val="501087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5B27D6-57FB-364F-B32A-7AB01CC55465}"/>
              </a:ext>
            </a:extLst>
          </p:cNvPr>
          <p:cNvSpPr>
            <a:spLocks noGrp="1"/>
          </p:cNvSpPr>
          <p:nvPr>
            <p:ph idx="1"/>
          </p:nvPr>
        </p:nvSpPr>
        <p:spPr>
          <a:xfrm>
            <a:off x="199360" y="173850"/>
            <a:ext cx="11793279" cy="6510300"/>
          </a:xfrm>
        </p:spPr>
        <p:txBody>
          <a:bodyPr/>
          <a:lstStyle/>
          <a:p>
            <a:pPr marL="0" indent="0">
              <a:buNone/>
            </a:pPr>
            <a:r>
              <a:rPr lang="en-US" sz="3200" b="1" dirty="0">
                <a:latin typeface="Calibri" panose="020F0502020204030204" pitchFamily="34" charset="0"/>
                <a:ea typeface="Calibri" panose="020F0502020204030204" pitchFamily="34" charset="0"/>
                <a:cs typeface="Calibri" panose="020F0502020204030204" pitchFamily="34" charset="0"/>
              </a:rPr>
              <a:t>PERCENTAGE OF INDIVIDUALS WITH HYPERTENSION, DIABETES, HEART DISEASE, AND CKD</a:t>
            </a:r>
          </a:p>
          <a:p>
            <a:r>
              <a:rPr lang="en-US" sz="2000" dirty="0">
                <a:latin typeface="Calibri" panose="020F0502020204030204" pitchFamily="34" charset="0"/>
                <a:ea typeface="Calibri" panose="020F0502020204030204" pitchFamily="34" charset="0"/>
                <a:cs typeface="Calibri" panose="020F0502020204030204" pitchFamily="34" charset="0"/>
              </a:rPr>
              <a:t>Bar chart showing percentages (92.797% without, 7.203% with all conditions).</a:t>
            </a:r>
          </a:p>
          <a:p>
            <a:r>
              <a:rPr lang="en-US" sz="2000" dirty="0">
                <a:latin typeface="Calibri" panose="020F0502020204030204" pitchFamily="34" charset="0"/>
                <a:ea typeface="Calibri" panose="020F0502020204030204" pitchFamily="34" charset="0"/>
                <a:cs typeface="Calibri" panose="020F0502020204030204" pitchFamily="34" charset="0"/>
              </a:rPr>
              <a:t>A small percentage of patients suffer from all four conditions, requiring intensive care.</a:t>
            </a:r>
          </a:p>
        </p:txBody>
      </p:sp>
      <p:pic>
        <p:nvPicPr>
          <p:cNvPr id="5" name="Picture 4" descr="A yellow rectangle with blue squares&#10;&#10;Description automatically generated">
            <a:extLst>
              <a:ext uri="{FF2B5EF4-FFF2-40B4-BE49-F238E27FC236}">
                <a16:creationId xmlns:a16="http://schemas.microsoft.com/office/drawing/2014/main" id="{855FF6E1-F697-E0F6-435B-31B757452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270" y="2307265"/>
            <a:ext cx="7538483" cy="4029740"/>
          </a:xfrm>
          <a:prstGeom prst="rect">
            <a:avLst/>
          </a:prstGeom>
        </p:spPr>
      </p:pic>
    </p:spTree>
    <p:extLst>
      <p:ext uri="{BB962C8B-B14F-4D97-AF65-F5344CB8AC3E}">
        <p14:creationId xmlns:p14="http://schemas.microsoft.com/office/powerpoint/2010/main" val="1830108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6B56-834E-E027-0ABF-2FB1B39B26A2}"/>
              </a:ext>
            </a:extLst>
          </p:cNvPr>
          <p:cNvSpPr>
            <a:spLocks noGrp="1"/>
          </p:cNvSpPr>
          <p:nvPr>
            <p:ph type="title"/>
          </p:nvPr>
        </p:nvSpPr>
        <p:spPr>
          <a:xfrm>
            <a:off x="125818" y="205638"/>
            <a:ext cx="11846442" cy="846986"/>
          </a:xfrm>
        </p:spPr>
        <p:txBody>
          <a:bodyPr>
            <a:normAutofit/>
          </a:bodyPr>
          <a:lstStyle/>
          <a:p>
            <a:pPr algn="ctr"/>
            <a:r>
              <a:rPr lang="en-US" b="1" dirty="0">
                <a:latin typeface="Calibri" panose="020F0502020204030204" pitchFamily="34" charset="0"/>
                <a:ea typeface="Calibri" panose="020F0502020204030204" pitchFamily="34" charset="0"/>
                <a:cs typeface="Calibri" panose="020F0502020204030204" pitchFamily="34" charset="0"/>
              </a:rPr>
              <a:t>MODEL PREPARATION</a:t>
            </a:r>
          </a:p>
        </p:txBody>
      </p:sp>
      <p:sp>
        <p:nvSpPr>
          <p:cNvPr id="10" name="Content Placeholder 2">
            <a:extLst>
              <a:ext uri="{FF2B5EF4-FFF2-40B4-BE49-F238E27FC236}">
                <a16:creationId xmlns:a16="http://schemas.microsoft.com/office/drawing/2014/main" id="{45502BC8-983E-F70E-7386-B02784440130}"/>
              </a:ext>
            </a:extLst>
          </p:cNvPr>
          <p:cNvSpPr>
            <a:spLocks noGrp="1"/>
          </p:cNvSpPr>
          <p:nvPr/>
        </p:nvSpPr>
        <p:spPr>
          <a:xfrm>
            <a:off x="348282" y="1149976"/>
            <a:ext cx="5747718" cy="533588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endParaRPr lang="en-US" sz="1600" b="1" dirty="0"/>
          </a:p>
          <a:p>
            <a:pPr marL="342900" indent="-342900">
              <a:buAutoNum type="arabicPeriod"/>
            </a:pPr>
            <a:r>
              <a:rPr lang="en-US" sz="1600" b="1" u="sng" dirty="0"/>
              <a:t>Handling Categorical Variables</a:t>
            </a:r>
          </a:p>
          <a:p>
            <a:r>
              <a:rPr lang="en-US" sz="1600" dirty="0"/>
              <a:t>Applied Ordinal Encoding with predefined mappings. Example Gender: M → 0, F → 1, </a:t>
            </a:r>
            <a:r>
              <a:rPr lang="en-US" sz="1600" dirty="0" err="1"/>
              <a:t>Chest_Pain_Type</a:t>
            </a:r>
            <a:r>
              <a:rPr lang="en-US" sz="1600" dirty="0"/>
              <a:t>: NAP → 0, ASY → 1, ATA → 2, TA → 3</a:t>
            </a:r>
            <a:endParaRPr lang="en-US" sz="1600" b="1" dirty="0"/>
          </a:p>
          <a:p>
            <a:pPr marL="0" indent="0">
              <a:buNone/>
            </a:pPr>
            <a:r>
              <a:rPr lang="en-US" sz="1600" b="1" dirty="0"/>
              <a:t>2. </a:t>
            </a:r>
            <a:r>
              <a:rPr lang="en-US" sz="1600" b="1" u="sng" dirty="0"/>
              <a:t>Converting Data Types</a:t>
            </a:r>
          </a:p>
          <a:p>
            <a:pPr marL="0" indent="0">
              <a:buNone/>
            </a:pPr>
            <a:r>
              <a:rPr lang="en-US" sz="1600" dirty="0"/>
              <a:t>Ensure consistency in numerical data by converting all values to a single type:</a:t>
            </a:r>
          </a:p>
          <a:p>
            <a:pPr marL="742950" lvl="1"/>
            <a:r>
              <a:rPr lang="en-US" sz="1600" b="1" dirty="0"/>
              <a:t>Integer</a:t>
            </a:r>
            <a:r>
              <a:rPr lang="en-US" sz="1600" dirty="0"/>
              <a:t> or </a:t>
            </a:r>
            <a:r>
              <a:rPr lang="en-US" sz="1600" b="1" dirty="0"/>
              <a:t>Float</a:t>
            </a:r>
            <a:endParaRPr lang="en-US" sz="1600" dirty="0"/>
          </a:p>
          <a:p>
            <a:pPr marL="742950" lvl="1"/>
            <a:r>
              <a:rPr lang="en-US" sz="1600" dirty="0"/>
              <a:t>Avoids errors like "could not convert int to float.</a:t>
            </a:r>
          </a:p>
          <a:p>
            <a:pPr marL="0" indent="0">
              <a:buNone/>
            </a:pPr>
            <a:r>
              <a:rPr lang="en-US" sz="1600" b="1" dirty="0"/>
              <a:t>3. </a:t>
            </a:r>
            <a:r>
              <a:rPr lang="en-US" sz="1600" b="1" u="sng" dirty="0"/>
              <a:t>Feature Selection</a:t>
            </a:r>
          </a:p>
          <a:p>
            <a:pPr marL="0"/>
            <a:r>
              <a:rPr lang="en-US" sz="1600" b="1" dirty="0"/>
              <a:t>Independent Variables (X): </a:t>
            </a:r>
            <a:r>
              <a:rPr lang="en-US" sz="1600" dirty="0"/>
              <a:t>Dropped target and irrelevant columns.</a:t>
            </a:r>
          </a:p>
          <a:p>
            <a:pPr marL="742950" lvl="1"/>
            <a:r>
              <a:rPr lang="en-US" sz="1600" dirty="0"/>
              <a:t>Include: Age, Gender, Income Level, AST, ALT, Total Cholesterol, TSH, etc.</a:t>
            </a:r>
          </a:p>
          <a:p>
            <a:pPr marL="742950" lvl="1"/>
            <a:r>
              <a:rPr lang="en-US" sz="1600" dirty="0"/>
              <a:t>Exclude: Target Variables (Diabetes, Hypertension, Heart Disease, CKD).</a:t>
            </a:r>
          </a:p>
          <a:p>
            <a:pPr marL="742950" lvl="1"/>
            <a:r>
              <a:rPr lang="en-US" sz="1600" dirty="0"/>
              <a:t>Exclude: Categorical variables like Family History &amp; Medication History (analyzed separately).</a:t>
            </a:r>
          </a:p>
          <a:p>
            <a:pPr marL="0"/>
            <a:r>
              <a:rPr lang="en-US" sz="1600" b="1" dirty="0"/>
              <a:t>Target Variables (y):</a:t>
            </a:r>
            <a:endParaRPr lang="en-US" sz="1600" dirty="0"/>
          </a:p>
          <a:p>
            <a:pPr marL="742950" lvl="1"/>
            <a:r>
              <a:rPr lang="en-US" sz="1600" dirty="0"/>
              <a:t>Diabetes, Hypertension, Heart Disease, CKD.</a:t>
            </a:r>
          </a:p>
          <a:p>
            <a:pPr marL="457200" lvl="1"/>
            <a:endParaRPr lang="en-US" sz="1600" dirty="0"/>
          </a:p>
          <a:p>
            <a:pPr marL="457200" lvl="1"/>
            <a:endParaRPr lang="en-US" sz="1300" dirty="0"/>
          </a:p>
        </p:txBody>
      </p:sp>
      <p:sp>
        <p:nvSpPr>
          <p:cNvPr id="12" name="Content Placeholder 2">
            <a:extLst>
              <a:ext uri="{FF2B5EF4-FFF2-40B4-BE49-F238E27FC236}">
                <a16:creationId xmlns:a16="http://schemas.microsoft.com/office/drawing/2014/main" id="{7EF8085E-F005-C16B-EDAB-4C8ED8F053B6}"/>
              </a:ext>
            </a:extLst>
          </p:cNvPr>
          <p:cNvSpPr txBox="1">
            <a:spLocks/>
          </p:cNvSpPr>
          <p:nvPr/>
        </p:nvSpPr>
        <p:spPr>
          <a:xfrm>
            <a:off x="6333462" y="1330731"/>
            <a:ext cx="5164645" cy="4494250"/>
          </a:xfrm>
          <a:prstGeom prst="rect">
            <a:avLst/>
          </a:prstGeom>
        </p:spPr>
        <p:txBody>
          <a:bodyPr vert="horz"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1600" b="1" dirty="0"/>
              <a:t>4. </a:t>
            </a:r>
            <a:r>
              <a:rPr lang="en-US" sz="1600" b="1" u="sng" dirty="0"/>
              <a:t>Splitting the Dataset</a:t>
            </a:r>
          </a:p>
          <a:p>
            <a:r>
              <a:rPr lang="en-US" sz="1600" dirty="0"/>
              <a:t>Dataset split using </a:t>
            </a:r>
            <a:r>
              <a:rPr lang="en-US" sz="1600" b="1" dirty="0" err="1"/>
              <a:t>train_test_split</a:t>
            </a:r>
            <a:r>
              <a:rPr lang="en-US" sz="1600" dirty="0"/>
              <a:t>:</a:t>
            </a:r>
          </a:p>
          <a:p>
            <a:pPr marL="742950" lvl="1"/>
            <a:r>
              <a:rPr lang="en-US" sz="1600" b="1" dirty="0"/>
              <a:t>70%</a:t>
            </a:r>
            <a:r>
              <a:rPr lang="en-US" sz="1600" dirty="0"/>
              <a:t> Training Data</a:t>
            </a:r>
          </a:p>
          <a:p>
            <a:pPr marL="742950" lvl="1"/>
            <a:r>
              <a:rPr lang="en-US" sz="1600" b="1" dirty="0"/>
              <a:t>30%</a:t>
            </a:r>
            <a:r>
              <a:rPr lang="en-US" sz="1600" dirty="0"/>
              <a:t> Testing Data</a:t>
            </a:r>
          </a:p>
          <a:p>
            <a:pPr marL="0"/>
            <a:endParaRPr lang="en-US" sz="1600" dirty="0"/>
          </a:p>
          <a:p>
            <a:pPr marL="0" indent="0">
              <a:buNone/>
            </a:pPr>
            <a:r>
              <a:rPr lang="en-US" sz="1600" b="1" dirty="0"/>
              <a:t>5. </a:t>
            </a:r>
            <a:r>
              <a:rPr lang="en-US" sz="1600" b="1" u="sng" dirty="0"/>
              <a:t>Standardization</a:t>
            </a:r>
          </a:p>
          <a:p>
            <a:pPr marL="0" indent="0">
              <a:buNone/>
            </a:pPr>
            <a:endParaRPr lang="en-US" sz="1600" b="1" dirty="0"/>
          </a:p>
          <a:p>
            <a:pPr marL="0" indent="0">
              <a:buNone/>
            </a:pPr>
            <a:r>
              <a:rPr lang="en-US" sz="1600" dirty="0"/>
              <a:t>Applied </a:t>
            </a:r>
            <a:r>
              <a:rPr lang="en-US" sz="1600" b="1" dirty="0" err="1"/>
              <a:t>StandardScaler</a:t>
            </a:r>
            <a:r>
              <a:rPr lang="en-US" sz="1600" dirty="0"/>
              <a:t> for normalizing features.</a:t>
            </a:r>
            <a:endParaRPr lang="en-US" sz="1600" b="1" dirty="0"/>
          </a:p>
          <a:p>
            <a:pPr marL="0" indent="0">
              <a:buNone/>
            </a:pPr>
            <a:endParaRPr lang="en-US" sz="1600" b="1" dirty="0"/>
          </a:p>
          <a:p>
            <a:r>
              <a:rPr lang="en-US" sz="1600" dirty="0"/>
              <a:t>Feature scaling brings all features to a common scale to avoid bias, ensuring optimal performance of machine learning models:</a:t>
            </a:r>
          </a:p>
          <a:p>
            <a:pPr marL="514350" lvl="1" indent="0">
              <a:buNone/>
            </a:pPr>
            <a:r>
              <a:rPr lang="en-US" sz="1600" b="1" dirty="0"/>
              <a:t>Example:</a:t>
            </a:r>
          </a:p>
          <a:p>
            <a:pPr lvl="2"/>
            <a:r>
              <a:rPr lang="en-US" sz="1600" dirty="0"/>
              <a:t>Blood Glucose: mg/dL</a:t>
            </a:r>
          </a:p>
          <a:p>
            <a:pPr lvl="2"/>
            <a:r>
              <a:rPr lang="en-US" sz="1600" dirty="0"/>
              <a:t>GFR: mL/min</a:t>
            </a:r>
          </a:p>
          <a:p>
            <a:pPr lvl="2"/>
            <a:r>
              <a:rPr lang="en-US" sz="1600" dirty="0"/>
              <a:t>Standardized values allow fair contribution from all features.</a:t>
            </a:r>
          </a:p>
          <a:p>
            <a:pPr marL="0"/>
            <a:endParaRPr lang="en-US" sz="1400" dirty="0"/>
          </a:p>
        </p:txBody>
      </p:sp>
    </p:spTree>
    <p:extLst>
      <p:ext uri="{BB962C8B-B14F-4D97-AF65-F5344CB8AC3E}">
        <p14:creationId xmlns:p14="http://schemas.microsoft.com/office/powerpoint/2010/main" val="2593281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C16667-0476-6EA6-B8AC-37F2294FCB08}"/>
              </a:ext>
            </a:extLst>
          </p:cNvPr>
          <p:cNvPicPr>
            <a:picLocks noGrp="1" noChangeAspect="1"/>
          </p:cNvPicPr>
          <p:nvPr>
            <p:ph idx="1"/>
          </p:nvPr>
        </p:nvPicPr>
        <p:blipFill>
          <a:blip r:embed="rId2"/>
          <a:stretch>
            <a:fillRect/>
          </a:stretch>
        </p:blipFill>
        <p:spPr>
          <a:xfrm>
            <a:off x="100803" y="151315"/>
            <a:ext cx="6925328" cy="3593331"/>
          </a:xfrm>
        </p:spPr>
      </p:pic>
      <p:pic>
        <p:nvPicPr>
          <p:cNvPr id="7" name="Picture 6">
            <a:extLst>
              <a:ext uri="{FF2B5EF4-FFF2-40B4-BE49-F238E27FC236}">
                <a16:creationId xmlns:a16="http://schemas.microsoft.com/office/drawing/2014/main" id="{B99DA2F3-D56D-C66E-7C85-832343F38A5B}"/>
              </a:ext>
            </a:extLst>
          </p:cNvPr>
          <p:cNvPicPr>
            <a:picLocks noChangeAspect="1"/>
          </p:cNvPicPr>
          <p:nvPr/>
        </p:nvPicPr>
        <p:blipFill>
          <a:blip r:embed="rId3"/>
          <a:stretch>
            <a:fillRect/>
          </a:stretch>
        </p:blipFill>
        <p:spPr>
          <a:xfrm>
            <a:off x="277672" y="4235992"/>
            <a:ext cx="7021019" cy="867308"/>
          </a:xfrm>
          <a:prstGeom prst="rect">
            <a:avLst/>
          </a:prstGeom>
        </p:spPr>
      </p:pic>
      <p:pic>
        <p:nvPicPr>
          <p:cNvPr id="9" name="Picture 8">
            <a:extLst>
              <a:ext uri="{FF2B5EF4-FFF2-40B4-BE49-F238E27FC236}">
                <a16:creationId xmlns:a16="http://schemas.microsoft.com/office/drawing/2014/main" id="{241F8FB7-8C60-BC95-43E6-4B36AF0B60A1}"/>
              </a:ext>
            </a:extLst>
          </p:cNvPr>
          <p:cNvPicPr>
            <a:picLocks noChangeAspect="1"/>
          </p:cNvPicPr>
          <p:nvPr/>
        </p:nvPicPr>
        <p:blipFill>
          <a:blip r:embed="rId4"/>
          <a:stretch>
            <a:fillRect/>
          </a:stretch>
        </p:blipFill>
        <p:spPr>
          <a:xfrm>
            <a:off x="277672" y="5594646"/>
            <a:ext cx="6925327" cy="952549"/>
          </a:xfrm>
          <a:prstGeom prst="rect">
            <a:avLst/>
          </a:prstGeom>
        </p:spPr>
      </p:pic>
      <p:pic>
        <p:nvPicPr>
          <p:cNvPr id="11" name="Picture 10">
            <a:extLst>
              <a:ext uri="{FF2B5EF4-FFF2-40B4-BE49-F238E27FC236}">
                <a16:creationId xmlns:a16="http://schemas.microsoft.com/office/drawing/2014/main" id="{692F0E29-E670-EF1C-FEB0-0872BC7F914B}"/>
              </a:ext>
            </a:extLst>
          </p:cNvPr>
          <p:cNvPicPr>
            <a:picLocks noChangeAspect="1"/>
          </p:cNvPicPr>
          <p:nvPr/>
        </p:nvPicPr>
        <p:blipFill>
          <a:blip r:embed="rId5"/>
          <a:stretch>
            <a:fillRect/>
          </a:stretch>
        </p:blipFill>
        <p:spPr>
          <a:xfrm>
            <a:off x="7454293" y="995431"/>
            <a:ext cx="4381725" cy="952549"/>
          </a:xfrm>
          <a:prstGeom prst="rect">
            <a:avLst/>
          </a:prstGeom>
        </p:spPr>
      </p:pic>
      <p:pic>
        <p:nvPicPr>
          <p:cNvPr id="13" name="Picture 12">
            <a:extLst>
              <a:ext uri="{FF2B5EF4-FFF2-40B4-BE49-F238E27FC236}">
                <a16:creationId xmlns:a16="http://schemas.microsoft.com/office/drawing/2014/main" id="{0FD01226-D980-875C-795E-ADA8AA07C285}"/>
              </a:ext>
            </a:extLst>
          </p:cNvPr>
          <p:cNvPicPr>
            <a:picLocks noChangeAspect="1"/>
          </p:cNvPicPr>
          <p:nvPr/>
        </p:nvPicPr>
        <p:blipFill>
          <a:blip r:embed="rId6"/>
          <a:stretch>
            <a:fillRect/>
          </a:stretch>
        </p:blipFill>
        <p:spPr>
          <a:xfrm>
            <a:off x="7454293" y="2894730"/>
            <a:ext cx="4515082" cy="3549832"/>
          </a:xfrm>
          <a:prstGeom prst="rect">
            <a:avLst/>
          </a:prstGeom>
        </p:spPr>
      </p:pic>
    </p:spTree>
    <p:extLst>
      <p:ext uri="{BB962C8B-B14F-4D97-AF65-F5344CB8AC3E}">
        <p14:creationId xmlns:p14="http://schemas.microsoft.com/office/powerpoint/2010/main" val="3553041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EBEFA-8971-8632-43DB-337A8D8892D3}"/>
              </a:ext>
            </a:extLst>
          </p:cNvPr>
          <p:cNvSpPr>
            <a:spLocks noGrp="1"/>
          </p:cNvSpPr>
          <p:nvPr>
            <p:ph type="title"/>
          </p:nvPr>
        </p:nvSpPr>
        <p:spPr>
          <a:xfrm>
            <a:off x="138223" y="131210"/>
            <a:ext cx="11950995" cy="846986"/>
          </a:xfrm>
        </p:spPr>
        <p:txBody>
          <a:bodyPr/>
          <a:lstStyle/>
          <a:p>
            <a:pPr algn="ctr"/>
            <a:r>
              <a:rPr lang="en-US" b="1">
                <a:latin typeface="Calibri" panose="020F0502020204030204" pitchFamily="34" charset="0"/>
                <a:ea typeface="Calibri" panose="020F0502020204030204" pitchFamily="34" charset="0"/>
                <a:cs typeface="Calibri" panose="020F0502020204030204" pitchFamily="34" charset="0"/>
              </a:rPr>
              <a:t>PRINCIPAL COMPONENT ANALYSIS (PCA)</a:t>
            </a:r>
            <a:endParaRPr lang="en-US" dirty="0"/>
          </a:p>
        </p:txBody>
      </p:sp>
      <p:sp>
        <p:nvSpPr>
          <p:cNvPr id="3" name="Content Placeholder 2">
            <a:extLst>
              <a:ext uri="{FF2B5EF4-FFF2-40B4-BE49-F238E27FC236}">
                <a16:creationId xmlns:a16="http://schemas.microsoft.com/office/drawing/2014/main" id="{51FC1BE6-C37E-97CF-26B6-0B9FC16B4CAD}"/>
              </a:ext>
            </a:extLst>
          </p:cNvPr>
          <p:cNvSpPr>
            <a:spLocks noGrp="1"/>
          </p:cNvSpPr>
          <p:nvPr>
            <p:ph idx="1"/>
          </p:nvPr>
        </p:nvSpPr>
        <p:spPr>
          <a:xfrm>
            <a:off x="241006" y="828787"/>
            <a:ext cx="11700623" cy="5898003"/>
          </a:xfrm>
        </p:spPr>
        <p:txBody>
          <a:bodyPr>
            <a:normAutofit/>
          </a:bodyPr>
          <a:lstStyle/>
          <a:p>
            <a:pPr marL="0" indent="0">
              <a:buNone/>
            </a:pPr>
            <a:endParaRPr lang="en-US" sz="2000" u="sng"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KEY BENEFITS OF PCA:</a:t>
            </a:r>
          </a:p>
          <a:p>
            <a:r>
              <a:rPr lang="en-US" sz="2000" dirty="0">
                <a:latin typeface="Calibri" panose="020F0502020204030204" pitchFamily="34" charset="0"/>
                <a:ea typeface="Calibri" panose="020F0502020204030204" pitchFamily="34" charset="0"/>
                <a:cs typeface="Calibri" panose="020F0502020204030204" pitchFamily="34" charset="0"/>
              </a:rPr>
              <a:t>Reduces data dimensionality.</a:t>
            </a:r>
          </a:p>
          <a:p>
            <a:r>
              <a:rPr lang="en-US" sz="2000" dirty="0">
                <a:latin typeface="Calibri" panose="020F0502020204030204" pitchFamily="34" charset="0"/>
                <a:ea typeface="Calibri" panose="020F0502020204030204" pitchFamily="34" charset="0"/>
                <a:cs typeface="Calibri" panose="020F0502020204030204" pitchFamily="34" charset="0"/>
              </a:rPr>
              <a:t>Retains the most important information.</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OBJECTIVE</a:t>
            </a:r>
            <a:r>
              <a:rPr lang="en-US" sz="2000" dirty="0">
                <a:latin typeface="Calibri" panose="020F0502020204030204" pitchFamily="34" charset="0"/>
                <a:ea typeface="Calibri" panose="020F0502020204030204" pitchFamily="34" charset="0"/>
                <a:cs typeface="Calibri" panose="020F0502020204030204" pitchFamily="34" charset="0"/>
              </a:rPr>
              <a:t>:</a:t>
            </a:r>
          </a:p>
          <a:p>
            <a:r>
              <a:rPr lang="en-US" sz="2000" dirty="0">
                <a:latin typeface="Calibri" panose="020F0502020204030204" pitchFamily="34" charset="0"/>
                <a:ea typeface="Calibri" panose="020F0502020204030204" pitchFamily="34" charset="0"/>
                <a:cs typeface="Calibri" panose="020F0502020204030204" pitchFamily="34" charset="0"/>
              </a:rPr>
              <a:t>Calculate statistical measures (mean, variance, covariance) for Systolic and Diastolic BP.</a:t>
            </a:r>
          </a:p>
          <a:p>
            <a:r>
              <a:rPr lang="en-US" sz="2000" dirty="0">
                <a:latin typeface="Calibri" panose="020F0502020204030204" pitchFamily="34" charset="0"/>
                <a:ea typeface="Calibri" panose="020F0502020204030204" pitchFamily="34" charset="0"/>
                <a:cs typeface="Calibri" panose="020F0502020204030204" pitchFamily="34" charset="0"/>
              </a:rPr>
              <a:t>Perform Principal Component Analysis (PCA) to analyze relationships and reduce dimensions.</a:t>
            </a:r>
          </a:p>
          <a:p>
            <a:r>
              <a:rPr lang="en-US" sz="2000" dirty="0">
                <a:latin typeface="Calibri" panose="020F0502020204030204" pitchFamily="34" charset="0"/>
                <a:ea typeface="Calibri" panose="020F0502020204030204" pitchFamily="34" charset="0"/>
                <a:cs typeface="Calibri" panose="020F0502020204030204" pitchFamily="34" charset="0"/>
              </a:rPr>
              <a:t>Interpret PCA results and understand variance contribution by components.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APPROACH</a:t>
            </a:r>
            <a:r>
              <a:rPr lang="en-US" sz="2000"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Perform PCA without standardization.</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Perform PCA with standardization for comparison.</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3423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1EA932-C73D-C3DD-43A6-1B0FC1721045}"/>
              </a:ext>
            </a:extLst>
          </p:cNvPr>
          <p:cNvSpPr>
            <a:spLocks noGrp="1"/>
          </p:cNvSpPr>
          <p:nvPr>
            <p:ph idx="1"/>
          </p:nvPr>
        </p:nvSpPr>
        <p:spPr>
          <a:xfrm>
            <a:off x="174170" y="138339"/>
            <a:ext cx="11854543" cy="6447518"/>
          </a:xfrm>
        </p:spPr>
        <p:txBody>
          <a:bodyPr/>
          <a:lstStyle/>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STATISTICAL ANALYSIS:</a:t>
            </a:r>
          </a:p>
          <a:p>
            <a:pPr marL="0" indent="0">
              <a:buNone/>
            </a:pPr>
            <a:endParaRPr lang="en-US" b="1" dirty="0"/>
          </a:p>
          <a:p>
            <a:pPr marL="0" indent="0">
              <a:buNone/>
            </a:pPr>
            <a:endParaRPr lang="en-US" b="1" dirty="0"/>
          </a:p>
          <a:p>
            <a:pPr marL="0" indent="0">
              <a:buNone/>
            </a:pPr>
            <a:endParaRPr lang="en-US" b="1" dirty="0"/>
          </a:p>
          <a:p>
            <a:pPr marL="0" indent="0">
              <a:buNone/>
            </a:pPr>
            <a:endParaRPr lang="en-US" b="1" dirty="0"/>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STEPS IN PCA ANALYSIS:</a:t>
            </a:r>
          </a:p>
          <a:p>
            <a:pPr marL="514350" indent="-51435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Standardize the data.</a:t>
            </a:r>
          </a:p>
          <a:p>
            <a:pPr marL="514350" indent="-51435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Compute covariance matrix.</a:t>
            </a:r>
          </a:p>
          <a:p>
            <a:pPr marL="514350" indent="-514350">
              <a:buAutoNum type="arabicPeriod"/>
            </a:pPr>
            <a:r>
              <a:rPr lang="pt-BR" sz="2000" dirty="0">
                <a:latin typeface="Calibri" panose="020F0502020204030204" pitchFamily="34" charset="0"/>
                <a:ea typeface="Calibri" panose="020F0502020204030204" pitchFamily="34" charset="0"/>
                <a:cs typeface="Calibri" panose="020F0502020204030204" pitchFamily="34" charset="0"/>
              </a:rPr>
              <a:t>Project data onto principal components.</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b="1" dirty="0"/>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TOOL USED: </a:t>
            </a:r>
            <a:r>
              <a:rPr lang="en-US" sz="2000" dirty="0">
                <a:latin typeface="Calibri" panose="020F0502020204030204" pitchFamily="34" charset="0"/>
                <a:ea typeface="Calibri" panose="020F0502020204030204" pitchFamily="34" charset="0"/>
                <a:cs typeface="Calibri" panose="020F0502020204030204" pitchFamily="34" charset="0"/>
              </a:rPr>
              <a:t>Python's </a:t>
            </a:r>
            <a:r>
              <a:rPr lang="en-US" sz="2000" dirty="0" err="1">
                <a:latin typeface="Calibri" panose="020F0502020204030204" pitchFamily="34" charset="0"/>
                <a:ea typeface="Calibri" panose="020F0502020204030204" pitchFamily="34" charset="0"/>
                <a:cs typeface="Calibri" panose="020F0502020204030204" pitchFamily="34" charset="0"/>
              </a:rPr>
              <a:t>sklearn.decomposition.PCA</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b="1" dirty="0"/>
          </a:p>
          <a:p>
            <a:pPr marL="0" indent="0">
              <a:buNone/>
            </a:pPr>
            <a:endParaRPr lang="en-US" b="1" dirty="0"/>
          </a:p>
          <a:p>
            <a:pPr marL="0" indent="0">
              <a:buNone/>
            </a:pPr>
            <a:endParaRPr lang="en-US" b="1" dirty="0"/>
          </a:p>
        </p:txBody>
      </p:sp>
      <p:graphicFrame>
        <p:nvGraphicFramePr>
          <p:cNvPr id="4" name="Table 3">
            <a:extLst>
              <a:ext uri="{FF2B5EF4-FFF2-40B4-BE49-F238E27FC236}">
                <a16:creationId xmlns:a16="http://schemas.microsoft.com/office/drawing/2014/main" id="{3AE4CABB-DAD9-C7F3-26CE-F55E48195E5B}"/>
              </a:ext>
            </a:extLst>
          </p:cNvPr>
          <p:cNvGraphicFramePr>
            <a:graphicFrameLocks noGrp="1"/>
          </p:cNvGraphicFramePr>
          <p:nvPr>
            <p:extLst>
              <p:ext uri="{D42A27DB-BD31-4B8C-83A1-F6EECF244321}">
                <p14:modId xmlns:p14="http://schemas.microsoft.com/office/powerpoint/2010/main" val="1458098286"/>
              </p:ext>
            </p:extLst>
          </p:nvPr>
        </p:nvGraphicFramePr>
        <p:xfrm>
          <a:off x="772887" y="1126670"/>
          <a:ext cx="8741227" cy="1244600"/>
        </p:xfrm>
        <a:graphic>
          <a:graphicData uri="http://schemas.openxmlformats.org/drawingml/2006/table">
            <a:tbl>
              <a:tblPr>
                <a:tableStyleId>{5C22544A-7EE6-4342-B048-85BDC9FD1C3A}</a:tableStyleId>
              </a:tblPr>
              <a:tblGrid>
                <a:gridCol w="2601686">
                  <a:extLst>
                    <a:ext uri="{9D8B030D-6E8A-4147-A177-3AD203B41FA5}">
                      <a16:colId xmlns:a16="http://schemas.microsoft.com/office/drawing/2014/main" val="1046592729"/>
                    </a:ext>
                  </a:extLst>
                </a:gridCol>
                <a:gridCol w="2480122">
                  <a:extLst>
                    <a:ext uri="{9D8B030D-6E8A-4147-A177-3AD203B41FA5}">
                      <a16:colId xmlns:a16="http://schemas.microsoft.com/office/drawing/2014/main" val="252455763"/>
                    </a:ext>
                  </a:extLst>
                </a:gridCol>
                <a:gridCol w="1745659">
                  <a:extLst>
                    <a:ext uri="{9D8B030D-6E8A-4147-A177-3AD203B41FA5}">
                      <a16:colId xmlns:a16="http://schemas.microsoft.com/office/drawing/2014/main" val="771068923"/>
                    </a:ext>
                  </a:extLst>
                </a:gridCol>
                <a:gridCol w="1913760">
                  <a:extLst>
                    <a:ext uri="{9D8B030D-6E8A-4147-A177-3AD203B41FA5}">
                      <a16:colId xmlns:a16="http://schemas.microsoft.com/office/drawing/2014/main" val="1096123990"/>
                    </a:ext>
                  </a:extLst>
                </a:gridCol>
              </a:tblGrid>
              <a:tr h="0">
                <a:tc gridSpan="4">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Principal Component Analysis (PCA)  - Summary of Statistics</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5532473"/>
                  </a:ext>
                </a:extLst>
              </a:tr>
              <a:tr h="283029">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Features</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Means</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Variances</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Covariance</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60249006"/>
                  </a:ext>
                </a:extLst>
              </a:tr>
              <a:tr h="283029">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Systolic Blood Pressure</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134.93</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451.83</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fontAlgn="b"/>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240.48</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7664090"/>
                  </a:ext>
                </a:extLst>
              </a:tr>
              <a:tr h="283029">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Diastolic Blood Pressure</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effectLst/>
                          <a:latin typeface="Calibri" panose="020F0502020204030204" pitchFamily="34" charset="0"/>
                          <a:ea typeface="Calibri" panose="020F0502020204030204" pitchFamily="34" charset="0"/>
                          <a:cs typeface="Calibri" panose="020F0502020204030204" pitchFamily="34" charset="0"/>
                        </a:rPr>
                        <a:t>87.32</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214.21</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9488070"/>
                  </a:ext>
                </a:extLst>
              </a:tr>
            </a:tbl>
          </a:graphicData>
        </a:graphic>
      </p:graphicFrame>
    </p:spTree>
    <p:extLst>
      <p:ext uri="{BB962C8B-B14F-4D97-AF65-F5344CB8AC3E}">
        <p14:creationId xmlns:p14="http://schemas.microsoft.com/office/powerpoint/2010/main" val="3994525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4D095AE-AC77-2332-6E6C-FA82FA12A7EF}"/>
              </a:ext>
            </a:extLst>
          </p:cNvPr>
          <p:cNvGraphicFramePr>
            <a:graphicFrameLocks noGrp="1"/>
          </p:cNvGraphicFramePr>
          <p:nvPr>
            <p:ph idx="1"/>
            <p:extLst>
              <p:ext uri="{D42A27DB-BD31-4B8C-83A1-F6EECF244321}">
                <p14:modId xmlns:p14="http://schemas.microsoft.com/office/powerpoint/2010/main" val="721338402"/>
              </p:ext>
            </p:extLst>
          </p:nvPr>
        </p:nvGraphicFramePr>
        <p:xfrm>
          <a:off x="1054099" y="559594"/>
          <a:ext cx="9341757" cy="2550160"/>
        </p:xfrm>
        <a:graphic>
          <a:graphicData uri="http://schemas.openxmlformats.org/drawingml/2006/table">
            <a:tbl>
              <a:tblPr>
                <a:tableStyleId>{5C22544A-7EE6-4342-B048-85BDC9FD1C3A}</a:tableStyleId>
              </a:tblPr>
              <a:tblGrid>
                <a:gridCol w="3200199">
                  <a:extLst>
                    <a:ext uri="{9D8B030D-6E8A-4147-A177-3AD203B41FA5}">
                      <a16:colId xmlns:a16="http://schemas.microsoft.com/office/drawing/2014/main" val="2146615165"/>
                    </a:ext>
                  </a:extLst>
                </a:gridCol>
                <a:gridCol w="3741409">
                  <a:extLst>
                    <a:ext uri="{9D8B030D-6E8A-4147-A177-3AD203B41FA5}">
                      <a16:colId xmlns:a16="http://schemas.microsoft.com/office/drawing/2014/main" val="3080708940"/>
                    </a:ext>
                  </a:extLst>
                </a:gridCol>
                <a:gridCol w="2400149">
                  <a:extLst>
                    <a:ext uri="{9D8B030D-6E8A-4147-A177-3AD203B41FA5}">
                      <a16:colId xmlns:a16="http://schemas.microsoft.com/office/drawing/2014/main" val="1696107045"/>
                    </a:ext>
                  </a:extLst>
                </a:gridCol>
              </a:tblGrid>
              <a:tr h="184150">
                <a:tc gridSpan="3">
                  <a:txBody>
                    <a:bodyPr/>
                    <a:lstStyle/>
                    <a:p>
                      <a:pPr algn="ctr" fontAlgn="b"/>
                      <a:r>
                        <a:rPr lang="en-US" sz="2400" b="1" u="none" strike="noStrike" dirty="0">
                          <a:effectLst/>
                          <a:latin typeface="Calibri" panose="020F0502020204030204" pitchFamily="34" charset="0"/>
                          <a:ea typeface="Calibri" panose="020F0502020204030204" pitchFamily="34" charset="0"/>
                          <a:cs typeface="Calibri" panose="020F0502020204030204" pitchFamily="34" charset="0"/>
                        </a:rPr>
                        <a:t>Principal Component Analysis (PCA) - Results</a:t>
                      </a:r>
                      <a:endParaRPr lang="en-US" sz="2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59026352"/>
                  </a:ext>
                </a:extLst>
              </a:tr>
              <a:tr h="196850">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PC Results</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Explained Variance</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Cumulative Variance</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8844386"/>
                  </a:ext>
                </a:extLst>
              </a:tr>
              <a:tr h="196850">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PC 1</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90.27%</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effectLst/>
                          <a:latin typeface="Calibri" panose="020F0502020204030204" pitchFamily="34" charset="0"/>
                          <a:ea typeface="Calibri" panose="020F0502020204030204" pitchFamily="34" charset="0"/>
                          <a:cs typeface="Calibri" panose="020F0502020204030204" pitchFamily="34" charset="0"/>
                        </a:rPr>
                        <a:t>90.27%</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9492434"/>
                  </a:ext>
                </a:extLst>
              </a:tr>
              <a:tr h="196850">
                <a:tc>
                  <a:txBody>
                    <a:bodyPr/>
                    <a:lstStyle/>
                    <a:p>
                      <a:pPr algn="ctr" fontAlgn="b"/>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PC 2</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9.73%</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943977"/>
                  </a:ext>
                </a:extLst>
              </a:tr>
              <a:tr h="184150">
                <a:tc>
                  <a:txBody>
                    <a:bodyPr/>
                    <a:lstStyle/>
                    <a:p>
                      <a:pPr algn="l" fontAlgn="b"/>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970893"/>
                  </a:ext>
                </a:extLst>
              </a:tr>
              <a:tr h="196850">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Variable</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PC1 Weight</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PC2 Weight</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587439"/>
                  </a:ext>
                </a:extLst>
              </a:tr>
              <a:tr h="196850">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Systolic BP</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0.8494</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-0.5278</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4351085"/>
                  </a:ext>
                </a:extLst>
              </a:tr>
              <a:tr h="196850">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Diastolic BP</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0.5278</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0.8494</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1418186"/>
                  </a:ext>
                </a:extLst>
              </a:tr>
            </a:tbl>
          </a:graphicData>
        </a:graphic>
      </p:graphicFrame>
      <p:sp>
        <p:nvSpPr>
          <p:cNvPr id="11" name="TextBox 10">
            <a:extLst>
              <a:ext uri="{FF2B5EF4-FFF2-40B4-BE49-F238E27FC236}">
                <a16:creationId xmlns:a16="http://schemas.microsoft.com/office/drawing/2014/main" id="{7EA268D9-921B-A939-079A-6142298A5495}"/>
              </a:ext>
            </a:extLst>
          </p:cNvPr>
          <p:cNvSpPr txBox="1"/>
          <p:nvPr/>
        </p:nvSpPr>
        <p:spPr>
          <a:xfrm>
            <a:off x="206829" y="3748247"/>
            <a:ext cx="6096000" cy="400110"/>
          </a:xfrm>
          <a:prstGeom prst="rect">
            <a:avLst/>
          </a:prstGeom>
          <a:noFill/>
        </p:spPr>
        <p:txBody>
          <a:bodyPr wrap="square">
            <a:spAutoFit/>
          </a:bodyPr>
          <a:lstStyle/>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PCA SCORES</a:t>
            </a:r>
            <a:r>
              <a:rPr lang="en-US" sz="2000" dirty="0">
                <a:latin typeface="Calibri" panose="020F0502020204030204" pitchFamily="34" charset="0"/>
                <a:ea typeface="Calibri" panose="020F0502020204030204" pitchFamily="34" charset="0"/>
                <a:cs typeface="Calibri" panose="020F0502020204030204" pitchFamily="34" charset="0"/>
              </a:rPr>
              <a:t>: PCA Scores of First 5 Observations:</a:t>
            </a:r>
          </a:p>
        </p:txBody>
      </p:sp>
      <p:graphicFrame>
        <p:nvGraphicFramePr>
          <p:cNvPr id="12" name="Table 11">
            <a:extLst>
              <a:ext uri="{FF2B5EF4-FFF2-40B4-BE49-F238E27FC236}">
                <a16:creationId xmlns:a16="http://schemas.microsoft.com/office/drawing/2014/main" id="{0A84B7FF-C201-13EF-5E5C-672983CDE5DE}"/>
              </a:ext>
            </a:extLst>
          </p:cNvPr>
          <p:cNvGraphicFramePr>
            <a:graphicFrameLocks noGrp="1"/>
          </p:cNvGraphicFramePr>
          <p:nvPr>
            <p:extLst>
              <p:ext uri="{D42A27DB-BD31-4B8C-83A1-F6EECF244321}">
                <p14:modId xmlns:p14="http://schemas.microsoft.com/office/powerpoint/2010/main" val="1168391537"/>
              </p:ext>
            </p:extLst>
          </p:nvPr>
        </p:nvGraphicFramePr>
        <p:xfrm>
          <a:off x="2595334" y="4582885"/>
          <a:ext cx="6259286" cy="1866900"/>
        </p:xfrm>
        <a:graphic>
          <a:graphicData uri="http://schemas.openxmlformats.org/drawingml/2006/table">
            <a:tbl>
              <a:tblPr>
                <a:tableStyleId>{5C22544A-7EE6-4342-B048-85BDC9FD1C3A}</a:tableStyleId>
              </a:tblPr>
              <a:tblGrid>
                <a:gridCol w="2144239">
                  <a:extLst>
                    <a:ext uri="{9D8B030D-6E8A-4147-A177-3AD203B41FA5}">
                      <a16:colId xmlns:a16="http://schemas.microsoft.com/office/drawing/2014/main" val="981354737"/>
                    </a:ext>
                  </a:extLst>
                </a:gridCol>
                <a:gridCol w="2506868">
                  <a:extLst>
                    <a:ext uri="{9D8B030D-6E8A-4147-A177-3AD203B41FA5}">
                      <a16:colId xmlns:a16="http://schemas.microsoft.com/office/drawing/2014/main" val="2586351420"/>
                    </a:ext>
                  </a:extLst>
                </a:gridCol>
                <a:gridCol w="1608179">
                  <a:extLst>
                    <a:ext uri="{9D8B030D-6E8A-4147-A177-3AD203B41FA5}">
                      <a16:colId xmlns:a16="http://schemas.microsoft.com/office/drawing/2014/main" val="2034867304"/>
                    </a:ext>
                  </a:extLst>
                </a:gridCol>
              </a:tblGrid>
              <a:tr h="264886">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Observation</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PC1</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PC2</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0133255"/>
                  </a:ext>
                </a:extLst>
              </a:tr>
              <a:tr h="264886">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1</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-11.66</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-3.73</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77582"/>
                  </a:ext>
                </a:extLst>
              </a:tr>
              <a:tr h="264886">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2</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-17.07</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0.81</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8643636"/>
                  </a:ext>
                </a:extLst>
              </a:tr>
              <a:tr h="264886">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3</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-18.36</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6.32</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93152983"/>
                  </a:ext>
                </a:extLst>
              </a:tr>
              <a:tr h="264886">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4</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-21.53</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1.23</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580448"/>
                  </a:ext>
                </a:extLst>
              </a:tr>
              <a:tr h="264886">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5</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latin typeface="Calibri" panose="020F0502020204030204" pitchFamily="34" charset="0"/>
                          <a:ea typeface="Calibri" panose="020F0502020204030204" pitchFamily="34" charset="0"/>
                          <a:cs typeface="Calibri" panose="020F0502020204030204" pitchFamily="34" charset="0"/>
                        </a:rPr>
                        <a:t>-21.85</a:t>
                      </a:r>
                      <a:endParaRPr lang="en-US" sz="2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latin typeface="Calibri" panose="020F0502020204030204" pitchFamily="34" charset="0"/>
                          <a:ea typeface="Calibri" panose="020F0502020204030204" pitchFamily="34" charset="0"/>
                          <a:cs typeface="Calibri" panose="020F0502020204030204" pitchFamily="34" charset="0"/>
                        </a:rPr>
                        <a:t>2.6</a:t>
                      </a:r>
                      <a:endParaRPr lang="en-US" sz="2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9137677"/>
                  </a:ext>
                </a:extLst>
              </a:tr>
            </a:tbl>
          </a:graphicData>
        </a:graphic>
      </p:graphicFrame>
    </p:spTree>
    <p:extLst>
      <p:ext uri="{BB962C8B-B14F-4D97-AF65-F5344CB8AC3E}">
        <p14:creationId xmlns:p14="http://schemas.microsoft.com/office/powerpoint/2010/main" val="10156636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3DBCEC-DE5F-5C34-F886-D1A08052E894}"/>
              </a:ext>
            </a:extLst>
          </p:cNvPr>
          <p:cNvSpPr>
            <a:spLocks noGrp="1"/>
          </p:cNvSpPr>
          <p:nvPr>
            <p:ph idx="1"/>
          </p:nvPr>
        </p:nvSpPr>
        <p:spPr>
          <a:xfrm>
            <a:off x="185057" y="192766"/>
            <a:ext cx="11658600" cy="6501947"/>
          </a:xfrm>
        </p:spPr>
        <p:txBody>
          <a:bodyPr/>
          <a:lstStyle/>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EXPANDED PCA ANALYSIS</a:t>
            </a:r>
          </a:p>
          <a:p>
            <a:r>
              <a:rPr lang="en-US" sz="2000" dirty="0">
                <a:latin typeface="Calibri" panose="020F0502020204030204" pitchFamily="34" charset="0"/>
                <a:ea typeface="Calibri" panose="020F0502020204030204" pitchFamily="34" charset="0"/>
                <a:cs typeface="Calibri" panose="020F0502020204030204" pitchFamily="34" charset="0"/>
              </a:rPr>
              <a:t>Apply preprocessing by standardizing the data using a scaling function and removing categorical columns, such as 'Family Medical History,' 'Condition,' 'Health Status,' and 'Medication History.</a:t>
            </a: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412DF78A-B3D0-7B43-3D8C-1B5067887A6D}"/>
              </a:ext>
            </a:extLst>
          </p:cNvPr>
          <p:cNvPicPr>
            <a:picLocks noChangeAspect="1"/>
          </p:cNvPicPr>
          <p:nvPr/>
        </p:nvPicPr>
        <p:blipFill>
          <a:blip r:embed="rId2"/>
          <a:stretch>
            <a:fillRect/>
          </a:stretch>
        </p:blipFill>
        <p:spPr>
          <a:xfrm>
            <a:off x="1142761" y="1447698"/>
            <a:ext cx="9296878" cy="1981302"/>
          </a:xfrm>
          <a:prstGeom prst="rect">
            <a:avLst/>
          </a:prstGeom>
        </p:spPr>
      </p:pic>
      <p:pic>
        <p:nvPicPr>
          <p:cNvPr id="8" name="Picture 7">
            <a:extLst>
              <a:ext uri="{FF2B5EF4-FFF2-40B4-BE49-F238E27FC236}">
                <a16:creationId xmlns:a16="http://schemas.microsoft.com/office/drawing/2014/main" id="{5F5C2E1A-C298-D377-0754-8D1C644775D3}"/>
              </a:ext>
            </a:extLst>
          </p:cNvPr>
          <p:cNvPicPr>
            <a:picLocks noChangeAspect="1"/>
          </p:cNvPicPr>
          <p:nvPr/>
        </p:nvPicPr>
        <p:blipFill>
          <a:blip r:embed="rId3"/>
          <a:stretch>
            <a:fillRect/>
          </a:stretch>
        </p:blipFill>
        <p:spPr>
          <a:xfrm>
            <a:off x="2286001" y="3704773"/>
            <a:ext cx="6335486" cy="2960461"/>
          </a:xfrm>
          <a:prstGeom prst="rect">
            <a:avLst/>
          </a:prstGeom>
        </p:spPr>
      </p:pic>
    </p:spTree>
    <p:extLst>
      <p:ext uri="{BB962C8B-B14F-4D97-AF65-F5344CB8AC3E}">
        <p14:creationId xmlns:p14="http://schemas.microsoft.com/office/powerpoint/2010/main" val="24358893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3AB71-CB8D-E883-8CBC-E9EFF54BC43F}"/>
              </a:ext>
            </a:extLst>
          </p:cNvPr>
          <p:cNvSpPr>
            <a:spLocks noGrp="1"/>
          </p:cNvSpPr>
          <p:nvPr>
            <p:ph idx="1"/>
          </p:nvPr>
        </p:nvSpPr>
        <p:spPr>
          <a:xfrm>
            <a:off x="255270" y="259714"/>
            <a:ext cx="11769090" cy="6438265"/>
          </a:xfrm>
        </p:spPr>
        <p:txBody>
          <a:bodyPr/>
          <a:lstStyle/>
          <a:p>
            <a:pPr marL="0" indent="0">
              <a:buNone/>
            </a:pPr>
            <a:r>
              <a:rPr lang="en-US" b="1" dirty="0">
                <a:latin typeface="Calibri" panose="020F0502020204030204" pitchFamily="34" charset="0"/>
                <a:ea typeface="Calibri" panose="020F0502020204030204" pitchFamily="34" charset="0"/>
                <a:cs typeface="Calibri" panose="020F0502020204030204" pitchFamily="34" charset="0"/>
              </a:rPr>
              <a:t>CONCLUSION</a:t>
            </a:r>
            <a:r>
              <a:rPr lang="en-US" dirty="0"/>
              <a:t>:</a:t>
            </a:r>
          </a:p>
          <a:p>
            <a:r>
              <a:rPr lang="en-US" sz="2000" dirty="0">
                <a:latin typeface="Calibri" panose="020F0502020204030204" pitchFamily="34" charset="0"/>
                <a:ea typeface="Calibri" panose="020F0502020204030204" pitchFamily="34" charset="0"/>
                <a:cs typeface="Calibri" panose="020F0502020204030204" pitchFamily="34" charset="0"/>
              </a:rPr>
              <a:t>Strong covariance between Systolic and Diastolic BP (240.48).</a:t>
            </a:r>
          </a:p>
          <a:p>
            <a:r>
              <a:rPr lang="en-US" sz="2000" dirty="0">
                <a:latin typeface="Calibri" panose="020F0502020204030204" pitchFamily="34" charset="0"/>
                <a:ea typeface="Calibri" panose="020F0502020204030204" pitchFamily="34" charset="0"/>
                <a:cs typeface="Calibri" panose="020F0502020204030204" pitchFamily="34" charset="0"/>
              </a:rPr>
              <a:t>PCA shows PC1 dominates the variance (90.27%).</a:t>
            </a:r>
          </a:p>
          <a:p>
            <a:r>
              <a:rPr lang="en-US" sz="2000" b="1" dirty="0">
                <a:latin typeface="Calibri" panose="020F0502020204030204" pitchFamily="34" charset="0"/>
                <a:ea typeface="Calibri" panose="020F0502020204030204" pitchFamily="34" charset="0"/>
                <a:cs typeface="Calibri" panose="020F0502020204030204" pitchFamily="34" charset="0"/>
              </a:rPr>
              <a:t>PCA has reduced the dimensions</a:t>
            </a:r>
            <a:r>
              <a:rPr lang="en-US" sz="2000" dirty="0">
                <a:latin typeface="Calibri" panose="020F0502020204030204" pitchFamily="34" charset="0"/>
                <a:ea typeface="Calibri" panose="020F0502020204030204" pitchFamily="34" charset="0"/>
                <a:cs typeface="Calibri" panose="020F0502020204030204" pitchFamily="34" charset="0"/>
              </a:rPr>
              <a:t> of the data from two variables (Systolic and Diastolic BP) to two principal components.</a:t>
            </a:r>
          </a:p>
          <a:p>
            <a:r>
              <a:rPr lang="en-US" sz="2000" b="1" dirty="0">
                <a:latin typeface="Calibri" panose="020F0502020204030204" pitchFamily="34" charset="0"/>
                <a:ea typeface="Calibri" panose="020F0502020204030204" pitchFamily="34" charset="0"/>
                <a:cs typeface="Calibri" panose="020F0502020204030204" pitchFamily="34" charset="0"/>
              </a:rPr>
              <a:t>PC1 explains most of the variance</a:t>
            </a:r>
            <a:r>
              <a:rPr lang="en-US" sz="2000" dirty="0">
                <a:latin typeface="Calibri" panose="020F0502020204030204" pitchFamily="34" charset="0"/>
                <a:ea typeface="Calibri" panose="020F0502020204030204" pitchFamily="34" charset="0"/>
                <a:cs typeface="Calibri" panose="020F0502020204030204" pitchFamily="34" charset="0"/>
              </a:rPr>
              <a:t> (90.27%), making it the primary component in the dataset.</a:t>
            </a:r>
          </a:p>
          <a:p>
            <a:r>
              <a:rPr lang="en-US" sz="2000" b="1" dirty="0">
                <a:latin typeface="Calibri" panose="020F0502020204030204" pitchFamily="34" charset="0"/>
                <a:ea typeface="Calibri" panose="020F0502020204030204" pitchFamily="34" charset="0"/>
                <a:cs typeface="Calibri" panose="020F0502020204030204" pitchFamily="34" charset="0"/>
              </a:rPr>
              <a:t>Further analysis can be performed</a:t>
            </a:r>
            <a:r>
              <a:rPr lang="en-US" sz="2000" dirty="0">
                <a:latin typeface="Calibri" panose="020F0502020204030204" pitchFamily="34" charset="0"/>
                <a:ea typeface="Calibri" panose="020F0502020204030204" pitchFamily="34" charset="0"/>
                <a:cs typeface="Calibri" panose="020F0502020204030204" pitchFamily="34" charset="0"/>
              </a:rPr>
              <a:t> to understand how these components relate to other health conditions (e.g., hypertension, heart disease).</a:t>
            </a:r>
          </a:p>
          <a:p>
            <a:pPr marL="0" indent="0">
              <a:buNone/>
            </a:pPr>
            <a:endParaRPr lang="en-US" dirty="0"/>
          </a:p>
          <a:p>
            <a:pPr marL="0" indent="0">
              <a:buNone/>
            </a:pPr>
            <a:endParaRPr lang="en-US" dirty="0"/>
          </a:p>
        </p:txBody>
      </p:sp>
      <p:pic>
        <p:nvPicPr>
          <p:cNvPr id="9" name="Content Placeholder 8" descr="A graph of a multicolored bar chart&#10;&#10;Description automatically generated">
            <a:extLst>
              <a:ext uri="{FF2B5EF4-FFF2-40B4-BE49-F238E27FC236}">
                <a16:creationId xmlns:a16="http://schemas.microsoft.com/office/drawing/2014/main" id="{BFADF975-C91B-284B-9D02-B48D1DE90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740" y="3589020"/>
            <a:ext cx="7452360" cy="2800350"/>
          </a:xfrm>
          <a:prstGeom prst="rect">
            <a:avLst/>
          </a:prstGeom>
        </p:spPr>
      </p:pic>
    </p:spTree>
    <p:extLst>
      <p:ext uri="{BB962C8B-B14F-4D97-AF65-F5344CB8AC3E}">
        <p14:creationId xmlns:p14="http://schemas.microsoft.com/office/powerpoint/2010/main" val="383650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7B32CB-6DFF-79C4-C6AE-C3CB5948DFC3}"/>
              </a:ext>
            </a:extLst>
          </p:cNvPr>
          <p:cNvSpPr>
            <a:spLocks noGrp="1"/>
          </p:cNvSpPr>
          <p:nvPr>
            <p:ph idx="1"/>
          </p:nvPr>
        </p:nvSpPr>
        <p:spPr>
          <a:xfrm>
            <a:off x="179614" y="90941"/>
            <a:ext cx="11832772" cy="6676118"/>
          </a:xfrm>
        </p:spPr>
        <p:txBody>
          <a:bodyPr>
            <a:noAutofit/>
          </a:bodyPr>
          <a:lstStyle/>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7. Employment Status: </a:t>
            </a:r>
            <a:r>
              <a:rPr lang="en-US" sz="2000" dirty="0">
                <a:latin typeface="Calibri" panose="020F0502020204030204" pitchFamily="34" charset="0"/>
                <a:ea typeface="Calibri" panose="020F0502020204030204" pitchFamily="34" charset="0"/>
                <a:cs typeface="Calibri" panose="020F0502020204030204" pitchFamily="34" charset="0"/>
              </a:rPr>
              <a:t>Age-Based Assignment:</a:t>
            </a:r>
          </a:p>
          <a:p>
            <a:pPr>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Children (&lt;18): Assigned "Student.“</a:t>
            </a:r>
          </a:p>
          <a:p>
            <a:pPr>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Adults: Random assignment of employment status (Employed, Self-Employed, etc.), with specific probabilities.</a:t>
            </a:r>
          </a:p>
          <a:p>
            <a:pPr>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Adjustments: Employment status probabilities normalized to exclude 'Not in Labor Force.’</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8. Insurance Type:</a:t>
            </a:r>
            <a:endParaRPr lang="en-US" sz="2000" dirty="0">
              <a:latin typeface="Calibri" panose="020F0502020204030204" pitchFamily="34" charset="0"/>
              <a:ea typeface="Calibri" panose="020F0502020204030204" pitchFamily="34" charset="0"/>
              <a:cs typeface="Calibri" panose="020F0502020204030204" pitchFamily="34" charset="0"/>
            </a:endParaRPr>
          </a:p>
          <a:p>
            <a:pPr>
              <a:buFont typeface="Wingdings" panose="05000000000000000000" pitchFamily="2" charset="2"/>
              <a:buChar char="§"/>
            </a:pPr>
            <a:r>
              <a:rPr lang="en-US" sz="2000" dirty="0">
                <a:latin typeface="Calibri" panose="020F0502020204030204" pitchFamily="34" charset="0"/>
                <a:ea typeface="Calibri" panose="020F0502020204030204" pitchFamily="34" charset="0"/>
                <a:cs typeface="Calibri" panose="020F0502020204030204" pitchFamily="34" charset="0"/>
              </a:rPr>
              <a:t>Types: Random assignment with probabilities: Private Insurance: 40%, Public Insurance: 30%, Uninsured: 20%, and others.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9. Admission Type: </a:t>
            </a:r>
            <a:r>
              <a:rPr lang="en-US" sz="2000" dirty="0">
                <a:latin typeface="Calibri" panose="020F0502020204030204" pitchFamily="34" charset="0"/>
                <a:ea typeface="Calibri" panose="020F0502020204030204" pitchFamily="34" charset="0"/>
                <a:cs typeface="Calibri" panose="020F0502020204030204" pitchFamily="34" charset="0"/>
              </a:rPr>
              <a:t>Admission classified as either 'Emergency' (E) or 'Outpatient' (O) based on random assignment.</a:t>
            </a:r>
          </a:p>
        </p:txBody>
      </p:sp>
      <p:graphicFrame>
        <p:nvGraphicFramePr>
          <p:cNvPr id="4" name="Table 3">
            <a:extLst>
              <a:ext uri="{FF2B5EF4-FFF2-40B4-BE49-F238E27FC236}">
                <a16:creationId xmlns:a16="http://schemas.microsoft.com/office/drawing/2014/main" id="{8BE79DEC-6FF0-E8ED-698F-621820C1E9BA}"/>
              </a:ext>
            </a:extLst>
          </p:cNvPr>
          <p:cNvGraphicFramePr>
            <a:graphicFrameLocks noGrp="1"/>
          </p:cNvGraphicFramePr>
          <p:nvPr>
            <p:extLst>
              <p:ext uri="{D42A27DB-BD31-4B8C-83A1-F6EECF244321}">
                <p14:modId xmlns:p14="http://schemas.microsoft.com/office/powerpoint/2010/main" val="3986196399"/>
              </p:ext>
            </p:extLst>
          </p:nvPr>
        </p:nvGraphicFramePr>
        <p:xfrm>
          <a:off x="1730828" y="4176258"/>
          <a:ext cx="8730343" cy="2245360"/>
        </p:xfrm>
        <a:graphic>
          <a:graphicData uri="http://schemas.openxmlformats.org/drawingml/2006/table">
            <a:tbl>
              <a:tblPr>
                <a:tableStyleId>{5C22544A-7EE6-4342-B048-85BDC9FD1C3A}</a:tableStyleId>
              </a:tblPr>
              <a:tblGrid>
                <a:gridCol w="2222009">
                  <a:extLst>
                    <a:ext uri="{9D8B030D-6E8A-4147-A177-3AD203B41FA5}">
                      <a16:colId xmlns:a16="http://schemas.microsoft.com/office/drawing/2014/main" val="3379135414"/>
                    </a:ext>
                  </a:extLst>
                </a:gridCol>
                <a:gridCol w="6508334">
                  <a:extLst>
                    <a:ext uri="{9D8B030D-6E8A-4147-A177-3AD203B41FA5}">
                      <a16:colId xmlns:a16="http://schemas.microsoft.com/office/drawing/2014/main" val="3190430333"/>
                    </a:ext>
                  </a:extLst>
                </a:gridCol>
              </a:tblGrid>
              <a:tr h="196850">
                <a:tc gridSpan="2">
                  <a:txBody>
                    <a:bodyPr/>
                    <a:lstStyle/>
                    <a:p>
                      <a:pPr algn="ctr" fontAlgn="b"/>
                      <a:r>
                        <a:rPr lang="en-US" sz="1800" b="1" u="none" strike="noStrike" dirty="0">
                          <a:effectLst/>
                        </a:rPr>
                        <a:t>Significance of Patients Demographics  Features in Analysis</a:t>
                      </a:r>
                      <a:endParaRPr lang="en-US" sz="1800" b="1"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13849408"/>
                  </a:ext>
                </a:extLst>
              </a:tr>
              <a:tr h="196850">
                <a:tc>
                  <a:txBody>
                    <a:bodyPr/>
                    <a:lstStyle/>
                    <a:p>
                      <a:pPr algn="ctr" fontAlgn="ctr">
                        <a:buClr>
                          <a:srgbClr val="000000"/>
                        </a:buClr>
                        <a:buSzPts val="1200"/>
                        <a:buFont typeface="Calibri" panose="020F0502020204030204" pitchFamily="34" charset="0"/>
                        <a:buNone/>
                      </a:pPr>
                      <a:r>
                        <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Age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u="none" strike="noStrike" dirty="0">
                          <a:effectLst/>
                          <a:latin typeface="Calibri" panose="020F0502020204030204" pitchFamily="34" charset="0"/>
                          <a:ea typeface="Calibri" panose="020F0502020204030204" pitchFamily="34" charset="0"/>
                          <a:cs typeface="Calibri" panose="020F0502020204030204" pitchFamily="34" charset="0"/>
                        </a:rPr>
                        <a:t>Influences risk for chronic conditions (e.g., diabetes, heart disease)</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678041"/>
                  </a:ext>
                </a:extLst>
              </a:tr>
              <a:tr h="196850">
                <a:tc>
                  <a:txBody>
                    <a:bodyPr/>
                    <a:lstStyle/>
                    <a:p>
                      <a:pPr algn="ctr" fontAlgn="ctr">
                        <a:buClr>
                          <a:srgbClr val="000000"/>
                        </a:buClr>
                        <a:buSzPts val="1200"/>
                        <a:buFont typeface="Calibri" panose="020F0502020204030204" pitchFamily="34" charset="0"/>
                        <a:buNone/>
                      </a:pPr>
                      <a:r>
                        <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Gender</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u="none" strike="noStrike" dirty="0">
                          <a:effectLst/>
                          <a:latin typeface="Calibri" panose="020F0502020204030204" pitchFamily="34" charset="0"/>
                          <a:ea typeface="Calibri" panose="020F0502020204030204" pitchFamily="34" charset="0"/>
                          <a:cs typeface="Calibri" panose="020F0502020204030204" pitchFamily="34" charset="0"/>
                        </a:rPr>
                        <a:t>Affects prevalence and treatment of various conditions</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6970131"/>
                  </a:ext>
                </a:extLst>
              </a:tr>
              <a:tr h="196850">
                <a:tc>
                  <a:txBody>
                    <a:bodyPr/>
                    <a:lstStyle/>
                    <a:p>
                      <a:pPr algn="ctr" fontAlgn="ctr">
                        <a:buClr>
                          <a:srgbClr val="000000"/>
                        </a:buClr>
                        <a:buSzPts val="1200"/>
                        <a:buFont typeface="Calibri" panose="020F0502020204030204" pitchFamily="34" charset="0"/>
                        <a:buNone/>
                      </a:pPr>
                      <a:r>
                        <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Residence Type</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u="none" strike="noStrike" dirty="0">
                          <a:effectLst/>
                          <a:latin typeface="Calibri" panose="020F0502020204030204" pitchFamily="34" charset="0"/>
                          <a:ea typeface="Calibri" panose="020F0502020204030204" pitchFamily="34" charset="0"/>
                          <a:cs typeface="Calibri" panose="020F0502020204030204" pitchFamily="34" charset="0"/>
                        </a:rPr>
                        <a:t>Highlights healthcare access disparities</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8818095"/>
                  </a:ext>
                </a:extLst>
              </a:tr>
              <a:tr h="196850">
                <a:tc>
                  <a:txBody>
                    <a:bodyPr/>
                    <a:lstStyle/>
                    <a:p>
                      <a:pPr algn="ctr" fontAlgn="ctr">
                        <a:buClr>
                          <a:srgbClr val="000000"/>
                        </a:buClr>
                        <a:buSzPts val="1200"/>
                        <a:buFont typeface="Calibri" panose="020F0502020204030204" pitchFamily="34" charset="0"/>
                        <a:buNone/>
                      </a:pPr>
                      <a:r>
                        <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Income Level</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u="none" strike="noStrike" dirty="0">
                          <a:effectLst/>
                          <a:latin typeface="Calibri" panose="020F0502020204030204" pitchFamily="34" charset="0"/>
                          <a:ea typeface="Calibri" panose="020F0502020204030204" pitchFamily="34" charset="0"/>
                          <a:cs typeface="Calibri" panose="020F0502020204030204" pitchFamily="34" charset="0"/>
                        </a:rPr>
                        <a:t>Impacts healthcare access and chronic disease risk</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1918388"/>
                  </a:ext>
                </a:extLst>
              </a:tr>
              <a:tr h="196850">
                <a:tc>
                  <a:txBody>
                    <a:bodyPr/>
                    <a:lstStyle/>
                    <a:p>
                      <a:pPr algn="ctr" fontAlgn="ctr">
                        <a:buClr>
                          <a:srgbClr val="000000"/>
                        </a:buClr>
                        <a:buSzPts val="1200"/>
                        <a:buFont typeface="Calibri" panose="020F0502020204030204" pitchFamily="34" charset="0"/>
                        <a:buNone/>
                      </a:pPr>
                      <a:r>
                        <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Employment Status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u="none" strike="noStrike" dirty="0">
                          <a:effectLst/>
                          <a:latin typeface="Calibri" panose="020F0502020204030204" pitchFamily="34" charset="0"/>
                          <a:ea typeface="Calibri" panose="020F0502020204030204" pitchFamily="34" charset="0"/>
                          <a:cs typeface="Calibri" panose="020F0502020204030204" pitchFamily="34" charset="0"/>
                        </a:rPr>
                        <a:t>Reflects socioeconomic factors influencing health</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8009067"/>
                  </a:ext>
                </a:extLst>
              </a:tr>
              <a:tr h="196850">
                <a:tc>
                  <a:txBody>
                    <a:bodyPr/>
                    <a:lstStyle/>
                    <a:p>
                      <a:pPr algn="ctr" fontAlgn="ctr">
                        <a:buClr>
                          <a:srgbClr val="000000"/>
                        </a:buClr>
                        <a:buSzPts val="1200"/>
                        <a:buFont typeface="Calibri" panose="020F0502020204030204" pitchFamily="34" charset="0"/>
                        <a:buNone/>
                      </a:pPr>
                      <a:r>
                        <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Insurance Types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u="none" strike="noStrike" dirty="0">
                          <a:effectLst/>
                          <a:latin typeface="Calibri" panose="020F0502020204030204" pitchFamily="34" charset="0"/>
                          <a:ea typeface="Calibri" panose="020F0502020204030204" pitchFamily="34" charset="0"/>
                          <a:cs typeface="Calibri" panose="020F0502020204030204" pitchFamily="34" charset="0"/>
                        </a:rPr>
                        <a:t>Affects access to preventive care and treatment</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85695678"/>
                  </a:ext>
                </a:extLst>
              </a:tr>
              <a:tr h="196850">
                <a:tc>
                  <a:txBody>
                    <a:bodyPr/>
                    <a:lstStyle/>
                    <a:p>
                      <a:pPr algn="ctr" fontAlgn="ctr">
                        <a:buClr>
                          <a:srgbClr val="000000"/>
                        </a:buClr>
                        <a:buSzPts val="1200"/>
                        <a:buFont typeface="Calibri" panose="020F0502020204030204" pitchFamily="34" charset="0"/>
                        <a:buNone/>
                      </a:pPr>
                      <a:r>
                        <a:rPr lang="en-US" sz="18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Admission Types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800" b="0" u="none" strike="noStrike" dirty="0">
                          <a:effectLst/>
                          <a:latin typeface="Calibri" panose="020F0502020204030204" pitchFamily="34" charset="0"/>
                          <a:ea typeface="Calibri" panose="020F0502020204030204" pitchFamily="34" charset="0"/>
                          <a:cs typeface="Calibri" panose="020F0502020204030204" pitchFamily="34" charset="0"/>
                        </a:rPr>
                        <a:t>Indicates severity of health conditions and care management</a:t>
                      </a:r>
                      <a:endPar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6576973"/>
                  </a:ext>
                </a:extLst>
              </a:tr>
            </a:tbl>
          </a:graphicData>
        </a:graphic>
      </p:graphicFrame>
    </p:spTree>
    <p:extLst>
      <p:ext uri="{BB962C8B-B14F-4D97-AF65-F5344CB8AC3E}">
        <p14:creationId xmlns:p14="http://schemas.microsoft.com/office/powerpoint/2010/main" val="2905625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F193-12BE-1485-6F6A-9F7C73052FC6}"/>
              </a:ext>
            </a:extLst>
          </p:cNvPr>
          <p:cNvSpPr>
            <a:spLocks noGrp="1"/>
          </p:cNvSpPr>
          <p:nvPr>
            <p:ph type="title"/>
          </p:nvPr>
        </p:nvSpPr>
        <p:spPr>
          <a:xfrm>
            <a:off x="130629" y="158297"/>
            <a:ext cx="11887200" cy="756103"/>
          </a:xfrm>
        </p:spPr>
        <p:txBody>
          <a:bodyPr>
            <a:normAutofit fontScale="90000"/>
          </a:bodyPr>
          <a:lstStyle/>
          <a:p>
            <a:pPr algn="ctr"/>
            <a:r>
              <a:rPr lang="en-US" b="1" dirty="0"/>
              <a:t>ANOMALY DETECTION USING ISOLATION FOREST</a:t>
            </a:r>
          </a:p>
        </p:txBody>
      </p:sp>
      <p:sp>
        <p:nvSpPr>
          <p:cNvPr id="3" name="Content Placeholder 2">
            <a:extLst>
              <a:ext uri="{FF2B5EF4-FFF2-40B4-BE49-F238E27FC236}">
                <a16:creationId xmlns:a16="http://schemas.microsoft.com/office/drawing/2014/main" id="{0BB3FDDA-0D68-9C30-369B-7C68FFB6BAE2}"/>
              </a:ext>
            </a:extLst>
          </p:cNvPr>
          <p:cNvSpPr>
            <a:spLocks noGrp="1"/>
          </p:cNvSpPr>
          <p:nvPr>
            <p:ph idx="1"/>
          </p:nvPr>
        </p:nvSpPr>
        <p:spPr>
          <a:xfrm>
            <a:off x="130627" y="1036864"/>
            <a:ext cx="11887199" cy="5516336"/>
          </a:xfrm>
        </p:spPr>
        <p:txBody>
          <a:bodyPr>
            <a:normAutofit/>
          </a:bodyPr>
          <a:lstStyle/>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OBJECTIVE</a:t>
            </a:r>
          </a:p>
          <a:p>
            <a:r>
              <a:rPr lang="en-US" sz="2000" dirty="0">
                <a:latin typeface="Calibri" panose="020F0502020204030204" pitchFamily="34" charset="0"/>
                <a:ea typeface="Calibri" panose="020F0502020204030204" pitchFamily="34" charset="0"/>
                <a:cs typeface="Calibri" panose="020F0502020204030204" pitchFamily="34" charset="0"/>
              </a:rPr>
              <a:t>Detect and analyze anomalies in a healthcare dataset using Isolation Forest.</a:t>
            </a:r>
            <a:endParaRPr lang="en-US" sz="2000" b="1"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Investigate feature-wise statistics for anomalies and normal records.</a:t>
            </a:r>
          </a:p>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WHY ANOMALY DETECTION MATTERS</a:t>
            </a:r>
          </a:p>
          <a:p>
            <a:r>
              <a:rPr lang="en-US" sz="2000" dirty="0">
                <a:latin typeface="Calibri" panose="020F0502020204030204" pitchFamily="34" charset="0"/>
                <a:ea typeface="Calibri" panose="020F0502020204030204" pitchFamily="34" charset="0"/>
                <a:cs typeface="Calibri" panose="020F0502020204030204" pitchFamily="34" charset="0"/>
              </a:rPr>
              <a:t>Identifies rare conditions or errors in data.</a:t>
            </a:r>
          </a:p>
          <a:p>
            <a:r>
              <a:rPr lang="en-US" sz="2000" dirty="0">
                <a:latin typeface="Calibri" panose="020F0502020204030204" pitchFamily="34" charset="0"/>
                <a:ea typeface="Calibri" panose="020F0502020204030204" pitchFamily="34" charset="0"/>
                <a:cs typeface="Calibri" panose="020F0502020204030204" pitchFamily="34" charset="0"/>
              </a:rPr>
              <a:t>Improves the quality of downstream analysis.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DATASET DESCRIPTION</a:t>
            </a:r>
          </a:p>
          <a:p>
            <a:r>
              <a:rPr lang="en-US" sz="2000" dirty="0">
                <a:latin typeface="Calibri" panose="020F0502020204030204" pitchFamily="34" charset="0"/>
                <a:ea typeface="Calibri" panose="020F0502020204030204" pitchFamily="34" charset="0"/>
                <a:cs typeface="Calibri" panose="020F0502020204030204" pitchFamily="34" charset="0"/>
              </a:rPr>
              <a:t>Total records: 100,000.</a:t>
            </a:r>
          </a:p>
          <a:p>
            <a:r>
              <a:rPr lang="en-US" sz="2000" dirty="0">
                <a:latin typeface="Calibri" panose="020F0502020204030204" pitchFamily="34" charset="0"/>
                <a:ea typeface="Calibri" panose="020F0502020204030204" pitchFamily="34" charset="0"/>
                <a:cs typeface="Calibri" panose="020F0502020204030204" pitchFamily="34" charset="0"/>
              </a:rPr>
              <a:t>Features include demographics, medical history, test results, and more.</a:t>
            </a:r>
          </a:p>
          <a:p>
            <a:r>
              <a:rPr lang="en-US" sz="2000" dirty="0">
                <a:latin typeface="Calibri" panose="020F0502020204030204" pitchFamily="34" charset="0"/>
                <a:ea typeface="Calibri" panose="020F0502020204030204" pitchFamily="34" charset="0"/>
                <a:cs typeface="Calibri" panose="020F0502020204030204" pitchFamily="34" charset="0"/>
              </a:rPr>
              <a:t>Focus on numerical features for anomaly detection.</a:t>
            </a:r>
          </a:p>
        </p:txBody>
      </p:sp>
    </p:spTree>
    <p:extLst>
      <p:ext uri="{BB962C8B-B14F-4D97-AF65-F5344CB8AC3E}">
        <p14:creationId xmlns:p14="http://schemas.microsoft.com/office/powerpoint/2010/main" val="2582477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2AB2BC-79BD-718D-C5EE-7D88EC0D6CAF}"/>
              </a:ext>
            </a:extLst>
          </p:cNvPr>
          <p:cNvSpPr>
            <a:spLocks noGrp="1"/>
          </p:cNvSpPr>
          <p:nvPr>
            <p:ph idx="1"/>
          </p:nvPr>
        </p:nvSpPr>
        <p:spPr>
          <a:xfrm>
            <a:off x="130628" y="116567"/>
            <a:ext cx="11919857" cy="6556375"/>
          </a:xfrm>
        </p:spPr>
        <p:txBody>
          <a:bodyPr/>
          <a:lstStyle/>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WHAT IS ISOLATION FOREST?</a:t>
            </a:r>
          </a:p>
          <a:p>
            <a:r>
              <a:rPr lang="en-US" sz="2000" dirty="0">
                <a:latin typeface="Calibri" panose="020F0502020204030204" pitchFamily="34" charset="0"/>
                <a:ea typeface="Calibri" panose="020F0502020204030204" pitchFamily="34" charset="0"/>
                <a:cs typeface="Calibri" panose="020F0502020204030204" pitchFamily="34" charset="0"/>
              </a:rPr>
              <a:t>An unsupervised learning algorithm for anomaly detection.</a:t>
            </a:r>
          </a:p>
          <a:p>
            <a:r>
              <a:rPr lang="en-US" sz="2000" dirty="0">
                <a:latin typeface="Calibri" panose="020F0502020204030204" pitchFamily="34" charset="0"/>
                <a:ea typeface="Calibri" panose="020F0502020204030204" pitchFamily="34" charset="0"/>
                <a:cs typeface="Calibri" panose="020F0502020204030204" pitchFamily="34" charset="0"/>
              </a:rPr>
              <a:t>Isolates anomalies based on their distance from other data points.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PARAMETERS USED</a:t>
            </a:r>
          </a:p>
          <a:p>
            <a:r>
              <a:rPr lang="en-US" sz="2000" dirty="0">
                <a:latin typeface="Calibri" panose="020F0502020204030204" pitchFamily="34" charset="0"/>
                <a:ea typeface="Calibri" panose="020F0502020204030204" pitchFamily="34" charset="0"/>
                <a:cs typeface="Calibri" panose="020F0502020204030204" pitchFamily="34" charset="0"/>
              </a:rPr>
              <a:t>Contamination rate: 5% (to detect 5% of records as anomalies).</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IMPLEMENTATION STEPS</a:t>
            </a:r>
          </a:p>
          <a:p>
            <a:pPr marL="342900" indent="-34290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Preprocessed the dataset to include only numerical columns.</a:t>
            </a:r>
          </a:p>
          <a:p>
            <a:pPr marL="342900" indent="-34290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Trained Isolation Forest model with contamination rate = 0.05.</a:t>
            </a:r>
          </a:p>
          <a:p>
            <a:pPr marL="342900" indent="-34290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Predicted anomalies:</a:t>
            </a:r>
          </a:p>
          <a:p>
            <a:r>
              <a:rPr lang="en-US" sz="2000" dirty="0">
                <a:latin typeface="Calibri" panose="020F0502020204030204" pitchFamily="34" charset="0"/>
                <a:ea typeface="Calibri" panose="020F0502020204030204" pitchFamily="34" charset="0"/>
                <a:cs typeface="Calibri" panose="020F0502020204030204" pitchFamily="34" charset="0"/>
              </a:rPr>
              <a:t>-1 for anomalies. (-1: Represents an anomaly (outlier) in the dataset.)</a:t>
            </a:r>
          </a:p>
          <a:p>
            <a:r>
              <a:rPr lang="en-US" sz="2000" dirty="0">
                <a:latin typeface="Calibri" panose="020F0502020204030204" pitchFamily="34" charset="0"/>
                <a:ea typeface="Calibri" panose="020F0502020204030204" pitchFamily="34" charset="0"/>
                <a:cs typeface="Calibri" panose="020F0502020204030204" pitchFamily="34" charset="0"/>
              </a:rPr>
              <a:t>1 for normal records. (1: Represents a normal (non-anomalous) record.)</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4. Computed feature-wise statistics for anomalies and normal records.</a:t>
            </a: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5884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CB87C9-7445-8A2D-7025-FA3C118C2AB0}"/>
              </a:ext>
            </a:extLst>
          </p:cNvPr>
          <p:cNvSpPr>
            <a:spLocks noGrp="1"/>
          </p:cNvSpPr>
          <p:nvPr>
            <p:ph idx="1"/>
          </p:nvPr>
        </p:nvSpPr>
        <p:spPr>
          <a:xfrm>
            <a:off x="174170" y="203653"/>
            <a:ext cx="11789229" cy="6480176"/>
          </a:xfrm>
        </p:spPr>
        <p:txBody>
          <a:bodyPr/>
          <a:lstStyle/>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ANOMALIES DETECTED</a:t>
            </a:r>
          </a:p>
          <a:p>
            <a:r>
              <a:rPr lang="en-US" sz="2000" dirty="0">
                <a:latin typeface="Calibri" panose="020F0502020204030204" pitchFamily="34" charset="0"/>
                <a:ea typeface="Calibri" panose="020F0502020204030204" pitchFamily="34" charset="0"/>
                <a:cs typeface="Calibri" panose="020F0502020204030204" pitchFamily="34" charset="0"/>
              </a:rPr>
              <a:t>Total anomalies: 5,000</a:t>
            </a:r>
          </a:p>
          <a:p>
            <a:r>
              <a:rPr lang="en-US" sz="2000" dirty="0">
                <a:latin typeface="Calibri" panose="020F0502020204030204" pitchFamily="34" charset="0"/>
                <a:ea typeface="Calibri" panose="020F0502020204030204" pitchFamily="34" charset="0"/>
                <a:cs typeface="Calibri" panose="020F0502020204030204" pitchFamily="34" charset="0"/>
              </a:rPr>
              <a:t>Percentage of anomalies: 5.00%.</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OBERVATIONS</a:t>
            </a:r>
            <a:r>
              <a:rPr lang="en-US" sz="2000" dirty="0">
                <a:latin typeface="Calibri" panose="020F0502020204030204" pitchFamily="34" charset="0"/>
                <a:ea typeface="Calibri" panose="020F0502020204030204" pitchFamily="34" charset="0"/>
                <a:cs typeface="Calibri" panose="020F0502020204030204" pitchFamily="34" charset="0"/>
              </a:rPr>
              <a:t>: Patterns observed in anomalous records:</a:t>
            </a:r>
          </a:p>
          <a:p>
            <a:r>
              <a:rPr lang="en-US" sz="2000" dirty="0">
                <a:latin typeface="Calibri" panose="020F0502020204030204" pitchFamily="34" charset="0"/>
                <a:ea typeface="Calibri" panose="020F0502020204030204" pitchFamily="34" charset="0"/>
                <a:cs typeface="Calibri" panose="020F0502020204030204" pitchFamily="34" charset="0"/>
              </a:rPr>
              <a:t>Higher mean values in some features (e.g., Smoking History, Co-morbidities).</a:t>
            </a:r>
          </a:p>
          <a:p>
            <a:r>
              <a:rPr lang="en-US" sz="2000" dirty="0">
                <a:latin typeface="Calibri" panose="020F0502020204030204" pitchFamily="34" charset="0"/>
                <a:ea typeface="Calibri" panose="020F0502020204030204" pitchFamily="34" charset="0"/>
                <a:cs typeface="Calibri" panose="020F0502020204030204" pitchFamily="34" charset="0"/>
              </a:rPr>
              <a:t>Anomalous patients often have more severe medical conditions.</a:t>
            </a:r>
          </a:p>
          <a:p>
            <a:r>
              <a:rPr lang="en-US" sz="2000" dirty="0">
                <a:latin typeface="Calibri" panose="020F0502020204030204" pitchFamily="34" charset="0"/>
                <a:ea typeface="Calibri" panose="020F0502020204030204" pitchFamily="34" charset="0"/>
                <a:cs typeface="Calibri" panose="020F0502020204030204" pitchFamily="34" charset="0"/>
              </a:rPr>
              <a:t>Normal records show consistent trends across features.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CONCLUSION</a:t>
            </a:r>
          </a:p>
          <a:p>
            <a:r>
              <a:rPr lang="en-US" sz="2000" dirty="0">
                <a:latin typeface="Calibri" panose="020F0502020204030204" pitchFamily="34" charset="0"/>
                <a:ea typeface="Calibri" panose="020F0502020204030204" pitchFamily="34" charset="0"/>
                <a:cs typeface="Calibri" panose="020F0502020204030204" pitchFamily="34" charset="0"/>
              </a:rPr>
              <a:t>Isolation Forest effectively identified 5% anomalies in the dataset.</a:t>
            </a:r>
          </a:p>
          <a:p>
            <a:r>
              <a:rPr lang="en-US" sz="2000" dirty="0">
                <a:latin typeface="Calibri" panose="020F0502020204030204" pitchFamily="34" charset="0"/>
                <a:ea typeface="Calibri" panose="020F0502020204030204" pitchFamily="34" charset="0"/>
                <a:cs typeface="Calibri" panose="020F0502020204030204" pitchFamily="34" charset="0"/>
              </a:rPr>
              <a:t>Anomalous records provide insights into rare or unexpected patterns.</a:t>
            </a:r>
          </a:p>
          <a:p>
            <a:r>
              <a:rPr lang="en-US" sz="2000" dirty="0">
                <a:latin typeface="Calibri" panose="020F0502020204030204" pitchFamily="34" charset="0"/>
                <a:ea typeface="Calibri" panose="020F0502020204030204" pitchFamily="34" charset="0"/>
                <a:cs typeface="Calibri" panose="020F0502020204030204" pitchFamily="34" charset="0"/>
              </a:rPr>
              <a:t>Feature-wise analysis highlights differences between anomalies and normal.</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US" sz="1600" dirty="0"/>
          </a:p>
          <a:p>
            <a:pPr marL="0" indent="0">
              <a:buNone/>
            </a:pPr>
            <a:endParaRPr lang="en-US" sz="1600" dirty="0"/>
          </a:p>
          <a:p>
            <a:endParaRPr lang="en-US" sz="16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30185102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17A76C-8804-7844-C522-07ABE10C84D2}"/>
              </a:ext>
            </a:extLst>
          </p:cNvPr>
          <p:cNvSpPr>
            <a:spLocks noGrp="1"/>
          </p:cNvSpPr>
          <p:nvPr>
            <p:ph idx="1"/>
          </p:nvPr>
        </p:nvSpPr>
        <p:spPr>
          <a:xfrm>
            <a:off x="315684" y="236310"/>
            <a:ext cx="11647715" cy="6382203"/>
          </a:xfrm>
        </p:spPr>
        <p:txBody>
          <a:bodyPr/>
          <a:lstStyle/>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EXAMPLE</a:t>
            </a:r>
          </a:p>
          <a:p>
            <a:r>
              <a:rPr lang="en-US" sz="2000" dirty="0">
                <a:latin typeface="Calibri" panose="020F0502020204030204" pitchFamily="34" charset="0"/>
                <a:ea typeface="Calibri" panose="020F0502020204030204" pitchFamily="34" charset="0"/>
                <a:cs typeface="Calibri" panose="020F0502020204030204" pitchFamily="34" charset="0"/>
              </a:rPr>
              <a:t>The scatterplot highlights anomalies using red dots and normal points using blue dots.</a:t>
            </a:r>
          </a:p>
          <a:p>
            <a:r>
              <a:rPr lang="en-US" sz="2000" dirty="0">
                <a:latin typeface="Calibri" panose="020F0502020204030204" pitchFamily="34" charset="0"/>
                <a:ea typeface="Calibri" panose="020F0502020204030204" pitchFamily="34" charset="0"/>
                <a:cs typeface="Calibri" panose="020F0502020204030204" pitchFamily="34" charset="0"/>
              </a:rPr>
              <a:t>Outliers in HbA1c Level and GFR indicating abnormal metabolic or kidney functions.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D6D0D972-3C41-07E3-E857-EEDF913BDF65}"/>
              </a:ext>
            </a:extLst>
          </p:cNvPr>
          <p:cNvPicPr>
            <a:picLocks noChangeAspect="1"/>
          </p:cNvPicPr>
          <p:nvPr/>
        </p:nvPicPr>
        <p:blipFill>
          <a:blip r:embed="rId2"/>
          <a:stretch>
            <a:fillRect/>
          </a:stretch>
        </p:blipFill>
        <p:spPr>
          <a:xfrm>
            <a:off x="1752600" y="2234638"/>
            <a:ext cx="7668845" cy="3915789"/>
          </a:xfrm>
          <a:prstGeom prst="rect">
            <a:avLst/>
          </a:prstGeom>
        </p:spPr>
      </p:pic>
    </p:spTree>
    <p:extLst>
      <p:ext uri="{BB962C8B-B14F-4D97-AF65-F5344CB8AC3E}">
        <p14:creationId xmlns:p14="http://schemas.microsoft.com/office/powerpoint/2010/main" val="1035882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9D32-C9E5-6B76-4D7C-DFFB9B7999B7}"/>
              </a:ext>
            </a:extLst>
          </p:cNvPr>
          <p:cNvSpPr>
            <a:spLocks noGrp="1"/>
          </p:cNvSpPr>
          <p:nvPr>
            <p:ph type="title"/>
          </p:nvPr>
        </p:nvSpPr>
        <p:spPr>
          <a:xfrm>
            <a:off x="141513" y="180068"/>
            <a:ext cx="11876315" cy="919389"/>
          </a:xfrm>
        </p:spPr>
        <p:txBody>
          <a:bodyPr>
            <a:normAutofit fontScale="90000"/>
          </a:bodyPr>
          <a:lstStyle/>
          <a:p>
            <a:pPr algn="ctr"/>
            <a:br>
              <a:rPr lang="en-US" b="1" i="0" dirty="0">
                <a:effectLst/>
                <a:latin typeface="system-ui"/>
              </a:rPr>
            </a:br>
            <a:r>
              <a:rPr lang="en-US" sz="4900" b="1" dirty="0"/>
              <a:t>RECURSIVE FEATURE ELIMINATION (RFE)</a:t>
            </a:r>
            <a:br>
              <a:rPr lang="en-US" sz="4900" b="1" dirty="0"/>
            </a:br>
            <a:endParaRPr lang="en-US" sz="4900" b="1" dirty="0"/>
          </a:p>
        </p:txBody>
      </p:sp>
      <p:sp>
        <p:nvSpPr>
          <p:cNvPr id="3" name="Content Placeholder 2">
            <a:extLst>
              <a:ext uri="{FF2B5EF4-FFF2-40B4-BE49-F238E27FC236}">
                <a16:creationId xmlns:a16="http://schemas.microsoft.com/office/drawing/2014/main" id="{31EDC6F3-C891-B6CA-154E-DDCE97D8B827}"/>
              </a:ext>
            </a:extLst>
          </p:cNvPr>
          <p:cNvSpPr>
            <a:spLocks noGrp="1"/>
          </p:cNvSpPr>
          <p:nvPr>
            <p:ph idx="1"/>
          </p:nvPr>
        </p:nvSpPr>
        <p:spPr>
          <a:xfrm>
            <a:off x="157843" y="1099457"/>
            <a:ext cx="11876314" cy="5578475"/>
          </a:xfrm>
        </p:spPr>
        <p:txBody>
          <a:bodyPr/>
          <a:lstStyle/>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RECURSIVE FEATURE ELIMINATION</a:t>
            </a: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WHAT IS RFE?</a:t>
            </a:r>
          </a:p>
          <a:p>
            <a:r>
              <a:rPr lang="en-US" sz="2000" dirty="0">
                <a:latin typeface="Calibri" panose="020F0502020204030204" pitchFamily="34" charset="0"/>
                <a:ea typeface="Calibri" panose="020F0502020204030204" pitchFamily="34" charset="0"/>
                <a:cs typeface="Calibri" panose="020F0502020204030204" pitchFamily="34" charset="0"/>
              </a:rPr>
              <a:t>A feature selection technique that iteratively removes the least significant features.</a:t>
            </a:r>
          </a:p>
          <a:p>
            <a:r>
              <a:rPr lang="en-US" sz="2000" dirty="0">
                <a:latin typeface="Calibri" panose="020F0502020204030204" pitchFamily="34" charset="0"/>
                <a:ea typeface="Calibri" panose="020F0502020204030204" pitchFamily="34" charset="0"/>
                <a:cs typeface="Calibri" panose="020F0502020204030204" pitchFamily="34" charset="0"/>
              </a:rPr>
              <a:t>Works with machine learning models to rank feature importance.</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WHY USE RFE?</a:t>
            </a:r>
          </a:p>
          <a:p>
            <a:r>
              <a:rPr lang="en-US" sz="2000" dirty="0">
                <a:latin typeface="Calibri" panose="020F0502020204030204" pitchFamily="34" charset="0"/>
                <a:ea typeface="Calibri" panose="020F0502020204030204" pitchFamily="34" charset="0"/>
                <a:cs typeface="Calibri" panose="020F0502020204030204" pitchFamily="34" charset="0"/>
              </a:rPr>
              <a:t>Reduces dimensionality for better model performance.</a:t>
            </a:r>
          </a:p>
          <a:p>
            <a:r>
              <a:rPr lang="en-US" sz="2000" dirty="0">
                <a:latin typeface="Calibri" panose="020F0502020204030204" pitchFamily="34" charset="0"/>
                <a:ea typeface="Calibri" panose="020F0502020204030204" pitchFamily="34" charset="0"/>
                <a:cs typeface="Calibri" panose="020F0502020204030204" pitchFamily="34" charset="0"/>
              </a:rPr>
              <a:t>Improves interpretability of features in prediction tasks.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METHODOLOGY</a:t>
            </a:r>
          </a:p>
          <a:p>
            <a:pPr marL="342900" indent="-34290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Initialize the model (</a:t>
            </a:r>
            <a:r>
              <a:rPr lang="en-US" sz="2000" dirty="0" err="1">
                <a:latin typeface="Calibri" panose="020F0502020204030204" pitchFamily="34" charset="0"/>
                <a:ea typeface="Calibri" panose="020F0502020204030204" pitchFamily="34" charset="0"/>
                <a:cs typeface="Calibri" panose="020F0502020204030204" pitchFamily="34" charset="0"/>
              </a:rPr>
              <a:t>RandomForestClassifier</a:t>
            </a:r>
            <a:r>
              <a:rPr lang="en-US" sz="2000" dirty="0">
                <a:latin typeface="Calibri" panose="020F0502020204030204" pitchFamily="34" charset="0"/>
                <a:ea typeface="Calibri" panose="020F0502020204030204" pitchFamily="34" charset="0"/>
                <a:cs typeface="Calibri" panose="020F0502020204030204" pitchFamily="34" charset="0"/>
              </a:rPr>
              <a:t> in this case).</a:t>
            </a:r>
          </a:p>
          <a:p>
            <a:pPr marL="342900" indent="-342900">
              <a:buAutoNum type="arabicPeriod"/>
            </a:pPr>
            <a:r>
              <a:rPr lang="en-US" sz="2000" dirty="0">
                <a:latin typeface="Calibri" panose="020F0502020204030204" pitchFamily="34" charset="0"/>
                <a:ea typeface="Calibri" panose="020F0502020204030204" pitchFamily="34" charset="0"/>
                <a:cs typeface="Calibri" panose="020F0502020204030204" pitchFamily="34" charset="0"/>
              </a:rPr>
              <a:t>Loop through each target variable:</a:t>
            </a:r>
          </a:p>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95480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58617D-3CE9-C870-1D38-5B750D81AC66}"/>
              </a:ext>
            </a:extLst>
          </p:cNvPr>
          <p:cNvSpPr>
            <a:spLocks noGrp="1"/>
          </p:cNvSpPr>
          <p:nvPr>
            <p:ph idx="1"/>
          </p:nvPr>
        </p:nvSpPr>
        <p:spPr>
          <a:xfrm>
            <a:off x="119741" y="116568"/>
            <a:ext cx="11898087" cy="6599918"/>
          </a:xfrm>
        </p:spPr>
        <p:txBody>
          <a:bodyPr/>
          <a:lstStyle/>
          <a:p>
            <a:r>
              <a:rPr lang="en-US" sz="2000" dirty="0">
                <a:latin typeface="Calibri" panose="020F0502020204030204" pitchFamily="34" charset="0"/>
                <a:ea typeface="Calibri" panose="020F0502020204030204" pitchFamily="34" charset="0"/>
                <a:cs typeface="Calibri" panose="020F0502020204030204" pitchFamily="34" charset="0"/>
              </a:rPr>
              <a:t>Use scaled training data.</a:t>
            </a:r>
          </a:p>
          <a:p>
            <a:r>
              <a:rPr lang="en-US" sz="2000" dirty="0">
                <a:latin typeface="Calibri" panose="020F0502020204030204" pitchFamily="34" charset="0"/>
                <a:ea typeface="Calibri" panose="020F0502020204030204" pitchFamily="34" charset="0"/>
                <a:cs typeface="Calibri" panose="020F0502020204030204" pitchFamily="34" charset="0"/>
              </a:rPr>
              <a:t>Apply RFE to select a specified number of features.</a:t>
            </a:r>
          </a:p>
          <a:p>
            <a:r>
              <a:rPr lang="en-US" sz="2000" dirty="0">
                <a:latin typeface="Calibri" panose="020F0502020204030204" pitchFamily="34" charset="0"/>
                <a:ea typeface="Calibri" panose="020F0502020204030204" pitchFamily="34" charset="0"/>
                <a:cs typeface="Calibri" panose="020F0502020204030204" pitchFamily="34" charset="0"/>
              </a:rPr>
              <a:t>Fit the model and evaluate its accuracy.</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3. Store selected features and accuracy results for each target.</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KEY STEPS</a:t>
            </a:r>
            <a:r>
              <a:rPr lang="en-US" sz="2000" dirty="0">
                <a:latin typeface="Calibri" panose="020F0502020204030204" pitchFamily="34" charset="0"/>
                <a:ea typeface="Calibri" panose="020F0502020204030204" pitchFamily="34" charset="0"/>
                <a:cs typeface="Calibri" panose="020F0502020204030204" pitchFamily="34" charset="0"/>
              </a:rPr>
              <a:t>:</a:t>
            </a:r>
          </a:p>
          <a:p>
            <a:r>
              <a:rPr lang="en-US" sz="2000" dirty="0">
                <a:latin typeface="Calibri" panose="020F0502020204030204" pitchFamily="34" charset="0"/>
                <a:ea typeface="Calibri" panose="020F0502020204030204" pitchFamily="34" charset="0"/>
                <a:cs typeface="Calibri" panose="020F0502020204030204" pitchFamily="34" charset="0"/>
              </a:rPr>
              <a:t>Fit RFE for each target variable.</a:t>
            </a:r>
          </a:p>
          <a:p>
            <a:r>
              <a:rPr lang="en-US" sz="2000" dirty="0">
                <a:latin typeface="Calibri" panose="020F0502020204030204" pitchFamily="34" charset="0"/>
                <a:ea typeface="Calibri" panose="020F0502020204030204" pitchFamily="34" charset="0"/>
                <a:cs typeface="Calibri" panose="020F0502020204030204" pitchFamily="34" charset="0"/>
              </a:rPr>
              <a:t>Select top features based on RFE rankings.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RESULTS SUMMARY</a:t>
            </a:r>
          </a:p>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1400" b="1" dirty="0"/>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F6237E0-308F-53A9-2BA5-36924A56A22B}"/>
              </a:ext>
            </a:extLst>
          </p:cNvPr>
          <p:cNvPicPr>
            <a:picLocks noChangeAspect="1"/>
          </p:cNvPicPr>
          <p:nvPr/>
        </p:nvPicPr>
        <p:blipFill>
          <a:blip r:embed="rId2"/>
          <a:stretch>
            <a:fillRect/>
          </a:stretch>
        </p:blipFill>
        <p:spPr>
          <a:xfrm>
            <a:off x="818879" y="4417758"/>
            <a:ext cx="7171235" cy="1678242"/>
          </a:xfrm>
          <a:prstGeom prst="rect">
            <a:avLst/>
          </a:prstGeom>
        </p:spPr>
      </p:pic>
      <p:pic>
        <p:nvPicPr>
          <p:cNvPr id="7" name="Picture 6" descr="A graph with a number of items">
            <a:extLst>
              <a:ext uri="{FF2B5EF4-FFF2-40B4-BE49-F238E27FC236}">
                <a16:creationId xmlns:a16="http://schemas.microsoft.com/office/drawing/2014/main" id="{456FF630-8B2C-0681-FB49-A90994049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0913" y="2017740"/>
            <a:ext cx="4963885" cy="1975475"/>
          </a:xfrm>
          <a:prstGeom prst="rect">
            <a:avLst/>
          </a:prstGeom>
        </p:spPr>
      </p:pic>
    </p:spTree>
    <p:extLst>
      <p:ext uri="{BB962C8B-B14F-4D97-AF65-F5344CB8AC3E}">
        <p14:creationId xmlns:p14="http://schemas.microsoft.com/office/powerpoint/2010/main" val="34247971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259161-0ABE-84E0-3025-229405879307}"/>
              </a:ext>
            </a:extLst>
          </p:cNvPr>
          <p:cNvSpPr>
            <a:spLocks noGrp="1"/>
          </p:cNvSpPr>
          <p:nvPr>
            <p:ph idx="1"/>
          </p:nvPr>
        </p:nvSpPr>
        <p:spPr>
          <a:xfrm>
            <a:off x="190500" y="188912"/>
            <a:ext cx="11811000" cy="6480175"/>
          </a:xfrm>
        </p:spPr>
        <p:txBody>
          <a:bodyPr/>
          <a:lstStyle/>
          <a:p>
            <a:pPr marL="0" indent="0">
              <a:buNone/>
            </a:pPr>
            <a:r>
              <a:rPr lang="en-US" sz="2000" b="1" dirty="0">
                <a:latin typeface="Calibri" panose="020F0502020204030204" pitchFamily="34" charset="0"/>
                <a:ea typeface="Calibri" panose="020F0502020204030204" pitchFamily="34" charset="0"/>
                <a:cs typeface="Calibri" panose="020F0502020204030204" pitchFamily="34" charset="0"/>
              </a:rPr>
              <a:t>ACCURACY COMPARISONS: </a:t>
            </a:r>
          </a:p>
          <a:p>
            <a:pPr marL="0" indent="0">
              <a:buNone/>
            </a:pPr>
            <a:r>
              <a:rPr lang="en-US" sz="2000" dirty="0">
                <a:latin typeface="Calibri" panose="020F0502020204030204" pitchFamily="34" charset="0"/>
                <a:ea typeface="Calibri" panose="020F0502020204030204" pitchFamily="34" charset="0"/>
                <a:cs typeface="Calibri" panose="020F0502020204030204" pitchFamily="34" charset="0"/>
              </a:rPr>
              <a:t>Accuracy of RFE-selected features for each target variable</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descr="A close-up of a graph&#10;&#10;Description automatically generated">
            <a:extLst>
              <a:ext uri="{FF2B5EF4-FFF2-40B4-BE49-F238E27FC236}">
                <a16:creationId xmlns:a16="http://schemas.microsoft.com/office/drawing/2014/main" id="{2534568A-3EA7-B52B-E49A-071B9FDE8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017194"/>
            <a:ext cx="9192986" cy="3018930"/>
          </a:xfrm>
          <a:prstGeom prst="rect">
            <a:avLst/>
          </a:prstGeom>
        </p:spPr>
      </p:pic>
      <p:pic>
        <p:nvPicPr>
          <p:cNvPr id="7" name="Picture 6" descr="A graph with green and yellow bars&#10;&#10;Description automatically generated">
            <a:extLst>
              <a:ext uri="{FF2B5EF4-FFF2-40B4-BE49-F238E27FC236}">
                <a16:creationId xmlns:a16="http://schemas.microsoft.com/office/drawing/2014/main" id="{8F496614-9517-4E7D-EEA4-84DFBF2DF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3916381"/>
            <a:ext cx="9601200" cy="2632735"/>
          </a:xfrm>
          <a:prstGeom prst="rect">
            <a:avLst/>
          </a:prstGeom>
        </p:spPr>
      </p:pic>
    </p:spTree>
    <p:extLst>
      <p:ext uri="{BB962C8B-B14F-4D97-AF65-F5344CB8AC3E}">
        <p14:creationId xmlns:p14="http://schemas.microsoft.com/office/powerpoint/2010/main" val="20503907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B70AE-C35A-E8E8-4DF4-F05B6BD5FB57}"/>
              </a:ext>
            </a:extLst>
          </p:cNvPr>
          <p:cNvSpPr>
            <a:spLocks noGrp="1"/>
          </p:cNvSpPr>
          <p:nvPr>
            <p:ph idx="1"/>
          </p:nvPr>
        </p:nvSpPr>
        <p:spPr>
          <a:xfrm>
            <a:off x="217713" y="214539"/>
            <a:ext cx="11691257" cy="6284232"/>
          </a:xfrm>
        </p:spPr>
        <p:txBody>
          <a:bodyPr>
            <a:normAutofit/>
          </a:bodyPr>
          <a:lstStyle/>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FEATURE IMPORTANCE FOR DIABETES</a:t>
            </a: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FEATURE IMPORTANCE FOR HYPERTENSION</a:t>
            </a: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18F8ED0-33F0-0570-955F-DDCEABEE47CF}"/>
              </a:ext>
            </a:extLst>
          </p:cNvPr>
          <p:cNvPicPr>
            <a:picLocks noChangeAspect="1"/>
          </p:cNvPicPr>
          <p:nvPr/>
        </p:nvPicPr>
        <p:blipFill>
          <a:blip r:embed="rId2"/>
          <a:stretch>
            <a:fillRect/>
          </a:stretch>
        </p:blipFill>
        <p:spPr>
          <a:xfrm>
            <a:off x="381578" y="1046447"/>
            <a:ext cx="3436042" cy="1929697"/>
          </a:xfrm>
          <a:prstGeom prst="rect">
            <a:avLst/>
          </a:prstGeom>
        </p:spPr>
      </p:pic>
      <p:pic>
        <p:nvPicPr>
          <p:cNvPr id="7" name="Picture 6" descr="A graph of diabetes&#10;&#10;Description automatically generated with medium confidence">
            <a:extLst>
              <a:ext uri="{FF2B5EF4-FFF2-40B4-BE49-F238E27FC236}">
                <a16:creationId xmlns:a16="http://schemas.microsoft.com/office/drawing/2014/main" id="{8CBA96D7-359A-0AF0-E243-4EC8AD24E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971" y="662940"/>
            <a:ext cx="5562599" cy="3032211"/>
          </a:xfrm>
          <a:prstGeom prst="rect">
            <a:avLst/>
          </a:prstGeom>
        </p:spPr>
      </p:pic>
      <p:pic>
        <p:nvPicPr>
          <p:cNvPr id="11" name="Picture 10">
            <a:extLst>
              <a:ext uri="{FF2B5EF4-FFF2-40B4-BE49-F238E27FC236}">
                <a16:creationId xmlns:a16="http://schemas.microsoft.com/office/drawing/2014/main" id="{456E8875-82A2-46B8-2D0D-90B8CD1DA6D5}"/>
              </a:ext>
            </a:extLst>
          </p:cNvPr>
          <p:cNvPicPr>
            <a:picLocks noChangeAspect="1"/>
          </p:cNvPicPr>
          <p:nvPr/>
        </p:nvPicPr>
        <p:blipFill>
          <a:blip r:embed="rId4"/>
          <a:stretch>
            <a:fillRect/>
          </a:stretch>
        </p:blipFill>
        <p:spPr>
          <a:xfrm>
            <a:off x="667329" y="4477984"/>
            <a:ext cx="3436041" cy="1728506"/>
          </a:xfrm>
          <a:prstGeom prst="rect">
            <a:avLst/>
          </a:prstGeom>
        </p:spPr>
      </p:pic>
      <p:pic>
        <p:nvPicPr>
          <p:cNvPr id="13" name="Picture 12" descr="A graph with green and yellow bars&#10;&#10;Description automatically generated">
            <a:extLst>
              <a:ext uri="{FF2B5EF4-FFF2-40B4-BE49-F238E27FC236}">
                <a16:creationId xmlns:a16="http://schemas.microsoft.com/office/drawing/2014/main" id="{DB3D11C8-C9DD-53E7-06CF-3B7AC25D40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4086" y="4055558"/>
            <a:ext cx="4419599" cy="2306512"/>
          </a:xfrm>
          <a:prstGeom prst="rect">
            <a:avLst/>
          </a:prstGeom>
        </p:spPr>
      </p:pic>
    </p:spTree>
    <p:extLst>
      <p:ext uri="{BB962C8B-B14F-4D97-AF65-F5344CB8AC3E}">
        <p14:creationId xmlns:p14="http://schemas.microsoft.com/office/powerpoint/2010/main" val="859580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56617B-F4CA-F8E7-6F18-B9E5302A1293}"/>
              </a:ext>
            </a:extLst>
          </p:cNvPr>
          <p:cNvSpPr>
            <a:spLocks noGrp="1"/>
          </p:cNvSpPr>
          <p:nvPr>
            <p:ph idx="1"/>
          </p:nvPr>
        </p:nvSpPr>
        <p:spPr>
          <a:xfrm>
            <a:off x="289560" y="328294"/>
            <a:ext cx="11620500" cy="6301105"/>
          </a:xfrm>
        </p:spPr>
        <p:txBody>
          <a:bodyPr/>
          <a:lstStyle/>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FEATURE IMPORTANCE FOR HEART DISEASE</a:t>
            </a:r>
          </a:p>
          <a:p>
            <a:pPr marL="0" indent="0">
              <a:buNone/>
            </a:pPr>
            <a:endParaRPr lang="en-US" sz="28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FEATURE IMPORTANCE FOR CKD STAGE</a:t>
            </a:r>
          </a:p>
          <a:p>
            <a:pPr marL="0" indent="0">
              <a:buNone/>
            </a:pPr>
            <a:endParaRPr lang="en-US" sz="24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pic>
        <p:nvPicPr>
          <p:cNvPr id="5" name="Picture 4">
            <a:extLst>
              <a:ext uri="{FF2B5EF4-FFF2-40B4-BE49-F238E27FC236}">
                <a16:creationId xmlns:a16="http://schemas.microsoft.com/office/drawing/2014/main" id="{057B13B8-9B74-B502-BF91-6CC877FABC75}"/>
              </a:ext>
            </a:extLst>
          </p:cNvPr>
          <p:cNvPicPr>
            <a:picLocks noChangeAspect="1"/>
          </p:cNvPicPr>
          <p:nvPr/>
        </p:nvPicPr>
        <p:blipFill>
          <a:blip r:embed="rId2"/>
          <a:stretch>
            <a:fillRect/>
          </a:stretch>
        </p:blipFill>
        <p:spPr>
          <a:xfrm>
            <a:off x="617220" y="1267424"/>
            <a:ext cx="3747951" cy="1898686"/>
          </a:xfrm>
          <a:prstGeom prst="rect">
            <a:avLst/>
          </a:prstGeom>
        </p:spPr>
      </p:pic>
      <p:pic>
        <p:nvPicPr>
          <p:cNvPr id="7" name="Picture 6" descr="A graph with purple and yellow bars&#10;&#10;Description automatically generated">
            <a:extLst>
              <a:ext uri="{FF2B5EF4-FFF2-40B4-BE49-F238E27FC236}">
                <a16:creationId xmlns:a16="http://schemas.microsoft.com/office/drawing/2014/main" id="{F265979A-6F07-8689-7951-391301071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371" y="916044"/>
            <a:ext cx="4713515" cy="2512956"/>
          </a:xfrm>
          <a:prstGeom prst="rect">
            <a:avLst/>
          </a:prstGeom>
        </p:spPr>
      </p:pic>
      <p:pic>
        <p:nvPicPr>
          <p:cNvPr id="9" name="Picture 8">
            <a:extLst>
              <a:ext uri="{FF2B5EF4-FFF2-40B4-BE49-F238E27FC236}">
                <a16:creationId xmlns:a16="http://schemas.microsoft.com/office/drawing/2014/main" id="{45C8AA7E-0169-2DCB-EB87-724812B21C5C}"/>
              </a:ext>
            </a:extLst>
          </p:cNvPr>
          <p:cNvPicPr>
            <a:picLocks noChangeAspect="1"/>
          </p:cNvPicPr>
          <p:nvPr/>
        </p:nvPicPr>
        <p:blipFill>
          <a:blip r:embed="rId4"/>
          <a:stretch>
            <a:fillRect/>
          </a:stretch>
        </p:blipFill>
        <p:spPr>
          <a:xfrm>
            <a:off x="538299" y="4603082"/>
            <a:ext cx="4297680" cy="1694848"/>
          </a:xfrm>
          <a:prstGeom prst="rect">
            <a:avLst/>
          </a:prstGeom>
        </p:spPr>
      </p:pic>
      <p:pic>
        <p:nvPicPr>
          <p:cNvPr id="11" name="Picture 10" descr="A graph with different colored lines&#10;&#10;Description automatically generated with medium confidence">
            <a:extLst>
              <a:ext uri="{FF2B5EF4-FFF2-40B4-BE49-F238E27FC236}">
                <a16:creationId xmlns:a16="http://schemas.microsoft.com/office/drawing/2014/main" id="{10F8951F-7CA1-8B5D-7BB3-D1A1C39D2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7490" y="3914142"/>
            <a:ext cx="4853396" cy="2383788"/>
          </a:xfrm>
          <a:prstGeom prst="rect">
            <a:avLst/>
          </a:prstGeom>
        </p:spPr>
      </p:pic>
    </p:spTree>
    <p:extLst>
      <p:ext uri="{BB962C8B-B14F-4D97-AF65-F5344CB8AC3E}">
        <p14:creationId xmlns:p14="http://schemas.microsoft.com/office/powerpoint/2010/main" val="15899798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B3AD1-11CE-1790-B868-BB3716186DBD}"/>
              </a:ext>
            </a:extLst>
          </p:cNvPr>
          <p:cNvSpPr>
            <a:spLocks noGrp="1"/>
          </p:cNvSpPr>
          <p:nvPr>
            <p:ph type="title"/>
          </p:nvPr>
        </p:nvSpPr>
        <p:spPr>
          <a:xfrm>
            <a:off x="141513" y="158298"/>
            <a:ext cx="11930743" cy="701674"/>
          </a:xfrm>
        </p:spPr>
        <p:txBody>
          <a:bodyPr>
            <a:normAutofit fontScale="90000"/>
          </a:bodyPr>
          <a:lstStyle/>
          <a:p>
            <a:r>
              <a:rPr lang="en-US" b="1" dirty="0"/>
              <a:t>MULTI OUTPUT-TARGET CLASSIFICATION ANALYSIS</a:t>
            </a:r>
            <a:endParaRPr lang="en-US" dirty="0"/>
          </a:p>
        </p:txBody>
      </p:sp>
      <p:sp>
        <p:nvSpPr>
          <p:cNvPr id="6" name="Content Placeholder 5">
            <a:extLst>
              <a:ext uri="{FF2B5EF4-FFF2-40B4-BE49-F238E27FC236}">
                <a16:creationId xmlns:a16="http://schemas.microsoft.com/office/drawing/2014/main" id="{B5099670-1B8E-4D0C-046C-AB9BF189A746}"/>
              </a:ext>
            </a:extLst>
          </p:cNvPr>
          <p:cNvSpPr>
            <a:spLocks noGrp="1"/>
          </p:cNvSpPr>
          <p:nvPr>
            <p:ph idx="1"/>
          </p:nvPr>
        </p:nvSpPr>
        <p:spPr>
          <a:xfrm>
            <a:off x="315685" y="1172481"/>
            <a:ext cx="11669485" cy="5402489"/>
          </a:xfrm>
        </p:spPr>
        <p:txBody>
          <a:bodyPr>
            <a:normAutofit fontScale="92500" lnSpcReduction="20000"/>
          </a:bodyPr>
          <a:lstStyle/>
          <a:p>
            <a:endParaRPr lang="en-US" sz="2000" kern="100" dirty="0">
              <a:latin typeface="Calibri" panose="020F0502020204030204" pitchFamily="34" charset="0"/>
              <a:ea typeface="Calibri" panose="020F0502020204030204" pitchFamily="34" charset="0"/>
              <a:cs typeface="Calibri" panose="020F0502020204030204" pitchFamily="34" charset="0"/>
            </a:endParaRPr>
          </a:p>
          <a:p>
            <a:r>
              <a:rPr lang="en-US" sz="2600" b="1" kern="100" dirty="0">
                <a:latin typeface="Calibri" panose="020F0502020204030204" pitchFamily="34" charset="0"/>
                <a:ea typeface="Calibri" panose="020F0502020204030204" pitchFamily="34" charset="0"/>
                <a:cs typeface="Calibri" panose="020F0502020204030204" pitchFamily="34" charset="0"/>
              </a:rPr>
              <a:t>Concept</a:t>
            </a:r>
            <a:r>
              <a:rPr lang="en-US" sz="2600" kern="100" dirty="0">
                <a:latin typeface="Calibri" panose="020F0502020204030204" pitchFamily="34" charset="0"/>
                <a:ea typeface="Calibri" panose="020F0502020204030204" pitchFamily="34" charset="0"/>
                <a:cs typeface="Calibri" panose="020F0502020204030204" pitchFamily="34" charset="0"/>
              </a:rPr>
              <a:t>: A single model is trained to predict multiple target variables simultaneously, treating each target as an independent classification problem. Each target variable is predicted in parallel. The model does not assume any dependency between the targets.</a:t>
            </a:r>
          </a:p>
          <a:p>
            <a:pPr marL="0" indent="0">
              <a:buNone/>
            </a:pPr>
            <a:endParaRPr lang="en-US" sz="2600" kern="1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600" b="1" kern="100" dirty="0">
                <a:latin typeface="Calibri" panose="020F0502020204030204" pitchFamily="34" charset="0"/>
                <a:ea typeface="Calibri" panose="020F0502020204030204" pitchFamily="34" charset="0"/>
                <a:cs typeface="Calibri" panose="020F0502020204030204" pitchFamily="34" charset="0"/>
              </a:rPr>
              <a:t>Advantages</a:t>
            </a:r>
          </a:p>
          <a:p>
            <a:r>
              <a:rPr lang="en-US" sz="2600" kern="100" dirty="0">
                <a:latin typeface="Calibri" panose="020F0502020204030204" pitchFamily="34" charset="0"/>
                <a:ea typeface="Calibri" panose="020F0502020204030204" pitchFamily="34" charset="0"/>
                <a:cs typeface="Calibri" panose="020F0502020204030204" pitchFamily="34" charset="0"/>
              </a:rPr>
              <a:t>Simplifies implementation since all outputs are handled at once.</a:t>
            </a:r>
          </a:p>
          <a:p>
            <a:r>
              <a:rPr lang="en-US" sz="2600" kern="100" dirty="0">
                <a:latin typeface="Calibri" panose="020F0502020204030204" pitchFamily="34" charset="0"/>
                <a:ea typeface="Calibri" panose="020F0502020204030204" pitchFamily="34" charset="0"/>
                <a:cs typeface="Calibri" panose="020F0502020204030204" pitchFamily="34" charset="0"/>
              </a:rPr>
              <a:t>Can efficiently handle tasks with minimal interdependencies among labels.</a:t>
            </a:r>
          </a:p>
          <a:p>
            <a:pPr marL="0" indent="0">
              <a:buNone/>
            </a:pPr>
            <a:endParaRPr lang="en-US" sz="2600" kern="1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600" b="1" kern="100" dirty="0">
                <a:latin typeface="Calibri" panose="020F0502020204030204" pitchFamily="34" charset="0"/>
                <a:ea typeface="Calibri" panose="020F0502020204030204" pitchFamily="34" charset="0"/>
                <a:cs typeface="Calibri" panose="020F0502020204030204" pitchFamily="34" charset="0"/>
              </a:rPr>
              <a:t>Disadvantages</a:t>
            </a:r>
          </a:p>
          <a:p>
            <a:r>
              <a:rPr lang="en-US" sz="2600" kern="100" dirty="0">
                <a:latin typeface="Calibri" panose="020F0502020204030204" pitchFamily="34" charset="0"/>
                <a:ea typeface="Calibri" panose="020F0502020204030204" pitchFamily="34" charset="0"/>
                <a:cs typeface="Calibri" panose="020F0502020204030204" pitchFamily="34" charset="0"/>
              </a:rPr>
              <a:t>Does not account for correlations between labels, which may reduce performance for interdependent tasks.</a:t>
            </a:r>
          </a:p>
          <a:p>
            <a:pPr marL="0" indent="0">
              <a:buNone/>
            </a:pPr>
            <a:endParaRPr lang="en-US" sz="2600" kern="1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600" b="1" kern="100" dirty="0">
                <a:latin typeface="Calibri" panose="020F0502020204030204" pitchFamily="34" charset="0"/>
                <a:ea typeface="Calibri" panose="020F0502020204030204" pitchFamily="34" charset="0"/>
                <a:cs typeface="Calibri" panose="020F0502020204030204" pitchFamily="34" charset="0"/>
              </a:rPr>
              <a:t>Example</a:t>
            </a:r>
            <a:r>
              <a:rPr lang="en-US" sz="2600" kern="100" dirty="0">
                <a:latin typeface="Calibri" panose="020F0502020204030204" pitchFamily="34" charset="0"/>
                <a:ea typeface="Calibri" panose="020F0502020204030204" pitchFamily="34" charset="0"/>
                <a:cs typeface="Calibri" panose="020F0502020204030204" pitchFamily="34" charset="0"/>
              </a:rPr>
              <a:t>: If we are predicting whether a person has "hypertension" and "diabetes," the model predicts them as separate, independent problems in a single pass.</a:t>
            </a: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1066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40CFD-A0D9-7216-FF6B-F00989193165}"/>
              </a:ext>
            </a:extLst>
          </p:cNvPr>
          <p:cNvSpPr>
            <a:spLocks noGrp="1"/>
          </p:cNvSpPr>
          <p:nvPr>
            <p:ph type="title"/>
          </p:nvPr>
        </p:nvSpPr>
        <p:spPr>
          <a:xfrm>
            <a:off x="108857" y="114754"/>
            <a:ext cx="11985171" cy="566284"/>
          </a:xfrm>
        </p:spPr>
        <p:txBody>
          <a:bodyPr>
            <a:normAutofit fontScale="90000"/>
          </a:bodyPr>
          <a:lstStyle/>
          <a:p>
            <a:pPr algn="ctr"/>
            <a:r>
              <a:rPr lang="en-US" sz="4300" b="1" dirty="0">
                <a:latin typeface="Calibri" panose="020F0502020204030204" pitchFamily="34" charset="0"/>
                <a:ea typeface="Calibri" panose="020F0502020204030204" pitchFamily="34" charset="0"/>
                <a:cs typeface="Calibri" panose="020F0502020204030204" pitchFamily="34" charset="0"/>
              </a:rPr>
              <a:t>PAST MEDICAL HISTORY</a:t>
            </a:r>
          </a:p>
        </p:txBody>
      </p:sp>
      <p:sp>
        <p:nvSpPr>
          <p:cNvPr id="3" name="Content Placeholder 2">
            <a:extLst>
              <a:ext uri="{FF2B5EF4-FFF2-40B4-BE49-F238E27FC236}">
                <a16:creationId xmlns:a16="http://schemas.microsoft.com/office/drawing/2014/main" id="{8065A77F-7707-01A9-EFC3-9036F08E7DD2}"/>
              </a:ext>
            </a:extLst>
          </p:cNvPr>
          <p:cNvSpPr>
            <a:spLocks noGrp="1"/>
          </p:cNvSpPr>
          <p:nvPr>
            <p:ph idx="1"/>
          </p:nvPr>
        </p:nvSpPr>
        <p:spPr>
          <a:xfrm>
            <a:off x="261257" y="681038"/>
            <a:ext cx="11745686" cy="6062208"/>
          </a:xfrm>
        </p:spPr>
        <p:txBody>
          <a:bodyPr>
            <a:normAutofit/>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Description of Hypertension</a:t>
            </a:r>
          </a:p>
          <a:p>
            <a:r>
              <a:rPr lang="en-US" sz="2000" b="1" dirty="0">
                <a:latin typeface="Calibri" panose="020F0502020204030204" pitchFamily="34" charset="0"/>
                <a:ea typeface="Calibri" panose="020F0502020204030204" pitchFamily="34" charset="0"/>
                <a:cs typeface="Calibri" panose="020F0502020204030204" pitchFamily="34" charset="0"/>
              </a:rPr>
              <a:t>Hypertension</a:t>
            </a:r>
            <a:r>
              <a:rPr lang="en-US" sz="2000" dirty="0">
                <a:latin typeface="Calibri" panose="020F0502020204030204" pitchFamily="34" charset="0"/>
                <a:ea typeface="Calibri" panose="020F0502020204030204" pitchFamily="34" charset="0"/>
                <a:cs typeface="Calibri" panose="020F0502020204030204" pitchFamily="34" charset="0"/>
              </a:rPr>
              <a:t>: A medical condition characterized by high blood pressure. For modeling purposes:</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Individuals aged below 40 have an 8% chance of being hypertensive.</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Those aged 40–59 have a 35% chance.</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Individuals aged 60 and above have a 70% chance.</a:t>
            </a:r>
          </a:p>
          <a:p>
            <a:endParaRPr lang="en-US"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3AF5FF8-0A2B-03D7-23C8-5CB6C573C87F}"/>
              </a:ext>
            </a:extLst>
          </p:cNvPr>
          <p:cNvPicPr>
            <a:picLocks noChangeAspect="1"/>
          </p:cNvPicPr>
          <p:nvPr/>
        </p:nvPicPr>
        <p:blipFill>
          <a:blip r:embed="rId2"/>
          <a:stretch>
            <a:fillRect/>
          </a:stretch>
        </p:blipFill>
        <p:spPr>
          <a:xfrm>
            <a:off x="2258266" y="3043523"/>
            <a:ext cx="7386476" cy="3264068"/>
          </a:xfrm>
          <a:prstGeom prst="rect">
            <a:avLst/>
          </a:prstGeom>
        </p:spPr>
      </p:pic>
    </p:spTree>
    <p:extLst>
      <p:ext uri="{BB962C8B-B14F-4D97-AF65-F5344CB8AC3E}">
        <p14:creationId xmlns:p14="http://schemas.microsoft.com/office/powerpoint/2010/main" val="31169072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4BABE-5F9E-6651-7AE7-962F4F855612}"/>
              </a:ext>
            </a:extLst>
          </p:cNvPr>
          <p:cNvSpPr>
            <a:spLocks noGrp="1"/>
          </p:cNvSpPr>
          <p:nvPr>
            <p:ph type="title"/>
          </p:nvPr>
        </p:nvSpPr>
        <p:spPr>
          <a:xfrm>
            <a:off x="97971" y="169182"/>
            <a:ext cx="11963399" cy="799647"/>
          </a:xfrm>
        </p:spPr>
        <p:txBody>
          <a:bodyPr>
            <a:normAutofit fontScale="90000"/>
          </a:bodyPr>
          <a:lstStyle/>
          <a:p>
            <a:pPr algn="ctr"/>
            <a:r>
              <a:rPr lang="en-US" b="1" dirty="0"/>
              <a:t>MULTI OUTPUT-TARGET CLASSIFICATION ANALYSIS</a:t>
            </a:r>
          </a:p>
        </p:txBody>
      </p:sp>
      <p:sp>
        <p:nvSpPr>
          <p:cNvPr id="3" name="Content Placeholder 2">
            <a:extLst>
              <a:ext uri="{FF2B5EF4-FFF2-40B4-BE49-F238E27FC236}">
                <a16:creationId xmlns:a16="http://schemas.microsoft.com/office/drawing/2014/main" id="{2BF0BB88-3ACC-06E6-E9A0-03072690AB03}"/>
              </a:ext>
            </a:extLst>
          </p:cNvPr>
          <p:cNvSpPr>
            <a:spLocks noGrp="1"/>
          </p:cNvSpPr>
          <p:nvPr>
            <p:ph idx="1"/>
          </p:nvPr>
        </p:nvSpPr>
        <p:spPr>
          <a:xfrm>
            <a:off x="97970" y="1118054"/>
            <a:ext cx="11963399" cy="5570764"/>
          </a:xfrm>
        </p:spPr>
        <p:txBody>
          <a:bodyPr>
            <a:normAutofit/>
          </a:bodyPr>
          <a:lstStyle/>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1. </a:t>
            </a:r>
            <a:r>
              <a:rPr lang="en-US" sz="2200" b="1" dirty="0">
                <a:latin typeface="Calibri" panose="020F0502020204030204" pitchFamily="34" charset="0"/>
                <a:ea typeface="Calibri" panose="020F0502020204030204" pitchFamily="34" charset="0"/>
                <a:cs typeface="Calibri" panose="020F0502020204030204" pitchFamily="34" charset="0"/>
              </a:rPr>
              <a:t>Data Sampling and Splitting</a:t>
            </a:r>
            <a:endParaRPr lang="en-US" sz="2200" dirty="0">
              <a:latin typeface="Calibri" panose="020F0502020204030204" pitchFamily="34" charset="0"/>
              <a:ea typeface="Calibri" panose="020F0502020204030204" pitchFamily="34" charset="0"/>
              <a:cs typeface="Calibri" panose="020F0502020204030204" pitchFamily="34" charset="0"/>
            </a:endParaRPr>
          </a:p>
          <a:p>
            <a:r>
              <a:rPr lang="en-US" sz="2200" dirty="0">
                <a:latin typeface="Calibri" panose="020F0502020204030204" pitchFamily="34" charset="0"/>
                <a:ea typeface="Calibri" panose="020F0502020204030204" pitchFamily="34" charset="0"/>
                <a:cs typeface="Calibri" panose="020F0502020204030204" pitchFamily="34" charset="0"/>
              </a:rPr>
              <a:t>70% of the data is sampled for training and testing.</a:t>
            </a:r>
          </a:p>
          <a:p>
            <a:r>
              <a:rPr lang="en-US" sz="2200" dirty="0">
                <a:latin typeface="Calibri" panose="020F0502020204030204" pitchFamily="34" charset="0"/>
                <a:ea typeface="Calibri" panose="020F0502020204030204" pitchFamily="34" charset="0"/>
                <a:cs typeface="Calibri" panose="020F0502020204030204" pitchFamily="34" charset="0"/>
              </a:rPr>
              <a:t>Data is split into training (70%) and testing (30%) using stratified sampling to preserve target distributions.</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2. </a:t>
            </a:r>
            <a:r>
              <a:rPr lang="en-US" sz="2200" b="1" dirty="0">
                <a:latin typeface="Calibri" panose="020F0502020204030204" pitchFamily="34" charset="0"/>
                <a:ea typeface="Calibri" panose="020F0502020204030204" pitchFamily="34" charset="0"/>
                <a:cs typeface="Calibri" panose="020F0502020204030204" pitchFamily="34" charset="0"/>
              </a:rPr>
              <a:t>Feature and Target Definitions</a:t>
            </a:r>
            <a:endParaRPr lang="en-US" sz="2200" dirty="0">
              <a:latin typeface="Calibri" panose="020F0502020204030204" pitchFamily="34" charset="0"/>
              <a:ea typeface="Calibri" panose="020F0502020204030204" pitchFamily="34" charset="0"/>
              <a:cs typeface="Calibri" panose="020F0502020204030204" pitchFamily="34" charset="0"/>
            </a:endParaRPr>
          </a:p>
          <a:p>
            <a:r>
              <a:rPr lang="en-US" sz="2200" dirty="0">
                <a:latin typeface="Calibri" panose="020F0502020204030204" pitchFamily="34" charset="0"/>
                <a:ea typeface="Calibri" panose="020F0502020204030204" pitchFamily="34" charset="0"/>
                <a:cs typeface="Calibri" panose="020F0502020204030204" pitchFamily="34" charset="0"/>
              </a:rPr>
              <a:t>Features include demographic, clinical, and behavioral data.</a:t>
            </a:r>
          </a:p>
          <a:p>
            <a:r>
              <a:rPr lang="en-US" sz="2200" dirty="0">
                <a:latin typeface="Calibri" panose="020F0502020204030204" pitchFamily="34" charset="0"/>
                <a:ea typeface="Calibri" panose="020F0502020204030204" pitchFamily="34" charset="0"/>
                <a:cs typeface="Calibri" panose="020F0502020204030204" pitchFamily="34" charset="0"/>
              </a:rPr>
              <a:t>Targets: Hypertension, Diabetes, </a:t>
            </a:r>
            <a:r>
              <a:rPr lang="en-US" sz="2200" dirty="0" err="1">
                <a:latin typeface="Calibri" panose="020F0502020204030204" pitchFamily="34" charset="0"/>
                <a:ea typeface="Calibri" panose="020F0502020204030204" pitchFamily="34" charset="0"/>
                <a:cs typeface="Calibri" panose="020F0502020204030204" pitchFamily="34" charset="0"/>
              </a:rPr>
              <a:t>Heart_Disease</a:t>
            </a:r>
            <a:r>
              <a:rPr lang="en-US" sz="2200" dirty="0">
                <a:latin typeface="Calibri" panose="020F0502020204030204" pitchFamily="34" charset="0"/>
                <a:ea typeface="Calibri" panose="020F0502020204030204" pitchFamily="34" charset="0"/>
                <a:cs typeface="Calibri" panose="020F0502020204030204" pitchFamily="34" charset="0"/>
              </a:rPr>
              <a:t>, and </a:t>
            </a:r>
            <a:r>
              <a:rPr lang="en-US" sz="2200" dirty="0" err="1">
                <a:latin typeface="Calibri" panose="020F0502020204030204" pitchFamily="34" charset="0"/>
                <a:ea typeface="Calibri" panose="020F0502020204030204" pitchFamily="34" charset="0"/>
                <a:cs typeface="Calibri" panose="020F0502020204030204" pitchFamily="34" charset="0"/>
              </a:rPr>
              <a:t>CKD_Stage</a:t>
            </a:r>
            <a:r>
              <a:rPr lang="en-US" sz="2200" dirty="0">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3. </a:t>
            </a:r>
            <a:r>
              <a:rPr lang="en-US" sz="2200" b="1" dirty="0">
                <a:latin typeface="Calibri" panose="020F0502020204030204" pitchFamily="34" charset="0"/>
                <a:ea typeface="Calibri" panose="020F0502020204030204" pitchFamily="34" charset="0"/>
                <a:cs typeface="Calibri" panose="020F0502020204030204" pitchFamily="34" charset="0"/>
              </a:rPr>
              <a:t>Data Standardization</a:t>
            </a:r>
            <a:endParaRPr lang="en-US" sz="2200" dirty="0">
              <a:latin typeface="Calibri" panose="020F0502020204030204" pitchFamily="34" charset="0"/>
              <a:ea typeface="Calibri" panose="020F0502020204030204" pitchFamily="34" charset="0"/>
              <a:cs typeface="Calibri" panose="020F0502020204030204" pitchFamily="34" charset="0"/>
            </a:endParaRPr>
          </a:p>
          <a:p>
            <a:r>
              <a:rPr lang="en-US" sz="2200" dirty="0">
                <a:latin typeface="Calibri" panose="020F0502020204030204" pitchFamily="34" charset="0"/>
                <a:ea typeface="Calibri" panose="020F0502020204030204" pitchFamily="34" charset="0"/>
                <a:cs typeface="Calibri" panose="020F0502020204030204" pitchFamily="34" charset="0"/>
              </a:rPr>
              <a:t>Standardized with </a:t>
            </a:r>
            <a:r>
              <a:rPr lang="en-US" sz="2200" dirty="0" err="1">
                <a:latin typeface="Calibri" panose="020F0502020204030204" pitchFamily="34" charset="0"/>
                <a:ea typeface="Calibri" panose="020F0502020204030204" pitchFamily="34" charset="0"/>
                <a:cs typeface="Calibri" panose="020F0502020204030204" pitchFamily="34" charset="0"/>
              </a:rPr>
              <a:t>StandardScaler</a:t>
            </a:r>
            <a:r>
              <a:rPr lang="en-US" sz="2200" dirty="0">
                <a:latin typeface="Calibri" panose="020F0502020204030204" pitchFamily="34" charset="0"/>
                <a:ea typeface="Calibri" panose="020F0502020204030204" pitchFamily="34" charset="0"/>
                <a:cs typeface="Calibri" panose="020F0502020204030204" pitchFamily="34" charset="0"/>
              </a:rPr>
              <a:t> to ensure mean = 0 and standard deviation = 1.</a:t>
            </a:r>
          </a:p>
        </p:txBody>
      </p:sp>
    </p:spTree>
    <p:extLst>
      <p:ext uri="{BB962C8B-B14F-4D97-AF65-F5344CB8AC3E}">
        <p14:creationId xmlns:p14="http://schemas.microsoft.com/office/powerpoint/2010/main" val="41250712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25F392-5D33-7827-42B9-F34954EDE2D8}"/>
              </a:ext>
            </a:extLst>
          </p:cNvPr>
          <p:cNvSpPr>
            <a:spLocks noGrp="1"/>
          </p:cNvSpPr>
          <p:nvPr>
            <p:ph idx="1"/>
          </p:nvPr>
        </p:nvSpPr>
        <p:spPr>
          <a:xfrm>
            <a:off x="174171" y="149224"/>
            <a:ext cx="11767457" cy="6556375"/>
          </a:xfrm>
        </p:spPr>
        <p:txBody>
          <a:bodyPr/>
          <a:lstStyle/>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4. </a:t>
            </a:r>
            <a:r>
              <a:rPr lang="en-US" sz="2200" b="1" dirty="0">
                <a:latin typeface="Calibri" panose="020F0502020204030204" pitchFamily="34" charset="0"/>
                <a:ea typeface="Calibri" panose="020F0502020204030204" pitchFamily="34" charset="0"/>
                <a:cs typeface="Calibri" panose="020F0502020204030204" pitchFamily="34" charset="0"/>
              </a:rPr>
              <a:t>Classifier Setup</a:t>
            </a:r>
          </a:p>
          <a:p>
            <a:r>
              <a:rPr lang="en-US" sz="2200" dirty="0">
                <a:latin typeface="Calibri" panose="020F0502020204030204" pitchFamily="34" charset="0"/>
                <a:ea typeface="Calibri" panose="020F0502020204030204" pitchFamily="34" charset="0"/>
                <a:cs typeface="Calibri" panose="020F0502020204030204" pitchFamily="34" charset="0"/>
              </a:rPr>
              <a:t>Models: Random Forest, Logistic Regression, Decision Tree, Gradient Boosting, </a:t>
            </a:r>
            <a:r>
              <a:rPr lang="en-US" sz="2200" dirty="0" err="1">
                <a:latin typeface="Calibri" panose="020F0502020204030204" pitchFamily="34" charset="0"/>
                <a:ea typeface="Calibri" panose="020F0502020204030204" pitchFamily="34" charset="0"/>
                <a:cs typeface="Calibri" panose="020F0502020204030204" pitchFamily="34" charset="0"/>
              </a:rPr>
              <a:t>XGBoost</a:t>
            </a:r>
            <a:r>
              <a:rPr lang="en-US" sz="2200" dirty="0">
                <a:latin typeface="Calibri" panose="020F0502020204030204" pitchFamily="34" charset="0"/>
                <a:ea typeface="Calibri" panose="020F0502020204030204" pitchFamily="34" charset="0"/>
                <a:cs typeface="Calibri" panose="020F0502020204030204" pitchFamily="34" charset="0"/>
              </a:rPr>
              <a:t>, Naive Bayes, Extra Trees, Ridge Classifier.</a:t>
            </a:r>
          </a:p>
          <a:p>
            <a:r>
              <a:rPr lang="en-US" sz="2200" dirty="0" err="1">
                <a:latin typeface="Calibri" panose="020F0502020204030204" pitchFamily="34" charset="0"/>
                <a:ea typeface="Calibri" panose="020F0502020204030204" pitchFamily="34" charset="0"/>
                <a:cs typeface="Calibri" panose="020F0502020204030204" pitchFamily="34" charset="0"/>
              </a:rPr>
              <a:t>MultiOutputClassifier</a:t>
            </a:r>
            <a:r>
              <a:rPr lang="en-US" sz="2200" dirty="0">
                <a:latin typeface="Calibri" panose="020F0502020204030204" pitchFamily="34" charset="0"/>
                <a:ea typeface="Calibri" panose="020F0502020204030204" pitchFamily="34" charset="0"/>
                <a:cs typeface="Calibri" panose="020F0502020204030204" pitchFamily="34" charset="0"/>
              </a:rPr>
              <a:t> handles multi-target classification.</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5. </a:t>
            </a:r>
            <a:r>
              <a:rPr lang="en-US" sz="2200" b="1" dirty="0">
                <a:latin typeface="Calibri" panose="020F0502020204030204" pitchFamily="34" charset="0"/>
                <a:ea typeface="Calibri" panose="020F0502020204030204" pitchFamily="34" charset="0"/>
                <a:cs typeface="Calibri" panose="020F0502020204030204" pitchFamily="34" charset="0"/>
              </a:rPr>
              <a:t>Model Training and Evaluation</a:t>
            </a:r>
          </a:p>
          <a:p>
            <a:pPr>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Metrics: Accuracy, F1-score for each target, aggregated for overall performance.</a:t>
            </a:r>
          </a:p>
          <a:p>
            <a:pPr>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Evaluated separately per target and averaged for model comparison.</a:t>
            </a:r>
          </a:p>
          <a:p>
            <a:pPr>
              <a:buFont typeface="Arial" panose="020B0604020202020204" pitchFamily="34" charset="0"/>
              <a:buChar char="•"/>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6. </a:t>
            </a:r>
            <a:r>
              <a:rPr lang="en-US" sz="2200" b="1" dirty="0">
                <a:latin typeface="Calibri" panose="020F0502020204030204" pitchFamily="34" charset="0"/>
                <a:ea typeface="Calibri" panose="020F0502020204030204" pitchFamily="34" charset="0"/>
                <a:cs typeface="Calibri" panose="020F0502020204030204" pitchFamily="34" charset="0"/>
              </a:rPr>
              <a:t>Model Performance Observations</a:t>
            </a:r>
          </a:p>
          <a:p>
            <a:pPr>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Hypertension, Diabetes: High accuracy and F1-scores.</a:t>
            </a:r>
          </a:p>
          <a:p>
            <a:pPr>
              <a:buFont typeface="Arial" panose="020B0604020202020204" pitchFamily="34" charset="0"/>
              <a:buChar char="•"/>
            </a:pPr>
            <a:r>
              <a:rPr lang="en-US" sz="2200" dirty="0" err="1">
                <a:latin typeface="Calibri" panose="020F0502020204030204" pitchFamily="34" charset="0"/>
                <a:ea typeface="Calibri" panose="020F0502020204030204" pitchFamily="34" charset="0"/>
                <a:cs typeface="Calibri" panose="020F0502020204030204" pitchFamily="34" charset="0"/>
              </a:rPr>
              <a:t>Heart_Disease</a:t>
            </a:r>
            <a:r>
              <a:rPr lang="en-US" sz="2200" dirty="0">
                <a:latin typeface="Calibri" panose="020F0502020204030204" pitchFamily="34" charset="0"/>
                <a:ea typeface="Calibri" panose="020F0502020204030204" pitchFamily="34" charset="0"/>
                <a:cs typeface="Calibri" panose="020F0502020204030204" pitchFamily="34" charset="0"/>
              </a:rPr>
              <a:t>: Moderate performance; room for improvement.</a:t>
            </a:r>
          </a:p>
          <a:p>
            <a:pPr>
              <a:buFont typeface="Arial" panose="020B0604020202020204" pitchFamily="34" charset="0"/>
              <a:buChar char="•"/>
            </a:pPr>
            <a:r>
              <a:rPr lang="en-US" sz="2200" dirty="0" err="1">
                <a:latin typeface="Calibri" panose="020F0502020204030204" pitchFamily="34" charset="0"/>
                <a:ea typeface="Calibri" panose="020F0502020204030204" pitchFamily="34" charset="0"/>
                <a:cs typeface="Calibri" panose="020F0502020204030204" pitchFamily="34" charset="0"/>
              </a:rPr>
              <a:t>CKD_Stage</a:t>
            </a:r>
            <a:r>
              <a:rPr lang="en-US" sz="2200" dirty="0">
                <a:latin typeface="Calibri" panose="020F0502020204030204" pitchFamily="34" charset="0"/>
                <a:ea typeface="Calibri" panose="020F0502020204030204" pitchFamily="34" charset="0"/>
                <a:cs typeface="Calibri" panose="020F0502020204030204" pitchFamily="34" charset="0"/>
              </a:rPr>
              <a:t>: Most challenging with lower scores.</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9215491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C9511-5190-0506-64EA-C3F77EC54092}"/>
              </a:ext>
            </a:extLst>
          </p:cNvPr>
          <p:cNvSpPr>
            <a:spLocks noGrp="1"/>
          </p:cNvSpPr>
          <p:nvPr>
            <p:ph idx="1"/>
          </p:nvPr>
        </p:nvSpPr>
        <p:spPr>
          <a:xfrm>
            <a:off x="108857" y="138339"/>
            <a:ext cx="11887200" cy="6599917"/>
          </a:xfrm>
        </p:spPr>
        <p:txBody>
          <a:bodyPr/>
          <a:lstStyle/>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7. </a:t>
            </a:r>
            <a:r>
              <a:rPr lang="en-US" sz="2200" b="1" dirty="0">
                <a:latin typeface="Calibri" panose="020F0502020204030204" pitchFamily="34" charset="0"/>
                <a:ea typeface="Calibri" panose="020F0502020204030204" pitchFamily="34" charset="0"/>
                <a:cs typeface="Calibri" panose="020F0502020204030204" pitchFamily="34" charset="0"/>
              </a:rPr>
              <a:t>Model Comparisons</a:t>
            </a:r>
          </a:p>
          <a:p>
            <a:pPr>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Top Performers</a:t>
            </a:r>
            <a:r>
              <a:rPr lang="en-US" sz="2200" dirty="0">
                <a:latin typeface="Calibri" panose="020F0502020204030204" pitchFamily="34" charset="0"/>
                <a:ea typeface="Calibri" panose="020F0502020204030204" pitchFamily="34" charset="0"/>
                <a:cs typeface="Calibri" panose="020F0502020204030204" pitchFamily="34" charset="0"/>
              </a:rPr>
              <a:t>: Random Forest, Gradient Boosting, </a:t>
            </a:r>
            <a:r>
              <a:rPr lang="en-US" sz="2200" dirty="0" err="1">
                <a:latin typeface="Calibri" panose="020F0502020204030204" pitchFamily="34" charset="0"/>
                <a:ea typeface="Calibri" panose="020F0502020204030204" pitchFamily="34" charset="0"/>
                <a:cs typeface="Calibri" panose="020F0502020204030204" pitchFamily="34" charset="0"/>
              </a:rPr>
              <a:t>XGBoost</a:t>
            </a:r>
            <a:r>
              <a:rPr lang="en-US" sz="2200"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Simpler Models</a:t>
            </a:r>
            <a:r>
              <a:rPr lang="en-US" sz="2200" dirty="0">
                <a:latin typeface="Calibri" panose="020F0502020204030204" pitchFamily="34" charset="0"/>
                <a:ea typeface="Calibri" panose="020F0502020204030204" pitchFamily="34" charset="0"/>
                <a:cs typeface="Calibri" panose="020F0502020204030204" pitchFamily="34" charset="0"/>
              </a:rPr>
              <a:t>: Naive Bayes and Logistic Regression excel in binary targets but struggle with </a:t>
            </a:r>
            <a:r>
              <a:rPr lang="en-US" sz="2200" dirty="0" err="1">
                <a:latin typeface="Calibri" panose="020F0502020204030204" pitchFamily="34" charset="0"/>
                <a:ea typeface="Calibri" panose="020F0502020204030204" pitchFamily="34" charset="0"/>
                <a:cs typeface="Calibri" panose="020F0502020204030204" pitchFamily="34" charset="0"/>
              </a:rPr>
              <a:t>CKD_Stage</a:t>
            </a:r>
            <a:r>
              <a:rPr lang="en-US" sz="2200"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Best Model</a:t>
            </a:r>
            <a:r>
              <a:rPr lang="en-US" sz="2200" dirty="0">
                <a:latin typeface="Calibri" panose="020F0502020204030204" pitchFamily="34" charset="0"/>
                <a:ea typeface="Calibri" panose="020F0502020204030204" pitchFamily="34" charset="0"/>
                <a:cs typeface="Calibri" panose="020F0502020204030204" pitchFamily="34" charset="0"/>
              </a:rPr>
              <a:t>: Selected based on highest average F1-score across all targets.</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graphicFrame>
        <p:nvGraphicFramePr>
          <p:cNvPr id="4" name="Table 3">
            <a:extLst>
              <a:ext uri="{FF2B5EF4-FFF2-40B4-BE49-F238E27FC236}">
                <a16:creationId xmlns:a16="http://schemas.microsoft.com/office/drawing/2014/main" id="{E885F0F5-9D49-0EF8-F186-0E90E338F195}"/>
              </a:ext>
            </a:extLst>
          </p:cNvPr>
          <p:cNvGraphicFramePr>
            <a:graphicFrameLocks noGrp="1"/>
          </p:cNvGraphicFramePr>
          <p:nvPr>
            <p:extLst>
              <p:ext uri="{D42A27DB-BD31-4B8C-83A1-F6EECF244321}">
                <p14:modId xmlns:p14="http://schemas.microsoft.com/office/powerpoint/2010/main" val="4041051422"/>
              </p:ext>
            </p:extLst>
          </p:nvPr>
        </p:nvGraphicFramePr>
        <p:xfrm>
          <a:off x="489857" y="2122146"/>
          <a:ext cx="10515600" cy="4616110"/>
        </p:xfrm>
        <a:graphic>
          <a:graphicData uri="http://schemas.openxmlformats.org/drawingml/2006/table">
            <a:tbl>
              <a:tblPr>
                <a:tableStyleId>{5C22544A-7EE6-4342-B048-85BDC9FD1C3A}</a:tableStyleId>
              </a:tblPr>
              <a:tblGrid>
                <a:gridCol w="1200078">
                  <a:extLst>
                    <a:ext uri="{9D8B030D-6E8A-4147-A177-3AD203B41FA5}">
                      <a16:colId xmlns:a16="http://schemas.microsoft.com/office/drawing/2014/main" val="374081740"/>
                    </a:ext>
                  </a:extLst>
                </a:gridCol>
                <a:gridCol w="1405616">
                  <a:extLst>
                    <a:ext uri="{9D8B030D-6E8A-4147-A177-3AD203B41FA5}">
                      <a16:colId xmlns:a16="http://schemas.microsoft.com/office/drawing/2014/main" val="2096765948"/>
                    </a:ext>
                  </a:extLst>
                </a:gridCol>
                <a:gridCol w="895086">
                  <a:extLst>
                    <a:ext uri="{9D8B030D-6E8A-4147-A177-3AD203B41FA5}">
                      <a16:colId xmlns:a16="http://schemas.microsoft.com/office/drawing/2014/main" val="61283153"/>
                    </a:ext>
                  </a:extLst>
                </a:gridCol>
                <a:gridCol w="981279">
                  <a:extLst>
                    <a:ext uri="{9D8B030D-6E8A-4147-A177-3AD203B41FA5}">
                      <a16:colId xmlns:a16="http://schemas.microsoft.com/office/drawing/2014/main" val="3287412712"/>
                    </a:ext>
                  </a:extLst>
                </a:gridCol>
                <a:gridCol w="1107254">
                  <a:extLst>
                    <a:ext uri="{9D8B030D-6E8A-4147-A177-3AD203B41FA5}">
                      <a16:colId xmlns:a16="http://schemas.microsoft.com/office/drawing/2014/main" val="762560080"/>
                    </a:ext>
                  </a:extLst>
                </a:gridCol>
                <a:gridCol w="802262">
                  <a:extLst>
                    <a:ext uri="{9D8B030D-6E8A-4147-A177-3AD203B41FA5}">
                      <a16:colId xmlns:a16="http://schemas.microsoft.com/office/drawing/2014/main" val="4248573982"/>
                    </a:ext>
                  </a:extLst>
                </a:gridCol>
                <a:gridCol w="749220">
                  <a:extLst>
                    <a:ext uri="{9D8B030D-6E8A-4147-A177-3AD203B41FA5}">
                      <a16:colId xmlns:a16="http://schemas.microsoft.com/office/drawing/2014/main" val="2240971560"/>
                    </a:ext>
                  </a:extLst>
                </a:gridCol>
                <a:gridCol w="636506">
                  <a:extLst>
                    <a:ext uri="{9D8B030D-6E8A-4147-A177-3AD203B41FA5}">
                      <a16:colId xmlns:a16="http://schemas.microsoft.com/office/drawing/2014/main" val="1210706308"/>
                    </a:ext>
                  </a:extLst>
                </a:gridCol>
                <a:gridCol w="735959">
                  <a:extLst>
                    <a:ext uri="{9D8B030D-6E8A-4147-A177-3AD203B41FA5}">
                      <a16:colId xmlns:a16="http://schemas.microsoft.com/office/drawing/2014/main" val="3746869447"/>
                    </a:ext>
                  </a:extLst>
                </a:gridCol>
                <a:gridCol w="596724">
                  <a:extLst>
                    <a:ext uri="{9D8B030D-6E8A-4147-A177-3AD203B41FA5}">
                      <a16:colId xmlns:a16="http://schemas.microsoft.com/office/drawing/2014/main" val="665137356"/>
                    </a:ext>
                  </a:extLst>
                </a:gridCol>
                <a:gridCol w="616615">
                  <a:extLst>
                    <a:ext uri="{9D8B030D-6E8A-4147-A177-3AD203B41FA5}">
                      <a16:colId xmlns:a16="http://schemas.microsoft.com/office/drawing/2014/main" val="4060697068"/>
                    </a:ext>
                  </a:extLst>
                </a:gridCol>
                <a:gridCol w="789001">
                  <a:extLst>
                    <a:ext uri="{9D8B030D-6E8A-4147-A177-3AD203B41FA5}">
                      <a16:colId xmlns:a16="http://schemas.microsoft.com/office/drawing/2014/main" val="3268579156"/>
                    </a:ext>
                  </a:extLst>
                </a:gridCol>
              </a:tblGrid>
              <a:tr h="296569">
                <a:tc gridSpan="12">
                  <a:txBody>
                    <a:bodyPr/>
                    <a:lstStyle/>
                    <a:p>
                      <a:pPr algn="ctr" fontAlgn="b"/>
                      <a:r>
                        <a:rPr lang="en-US" sz="2000" b="1" u="none" strike="noStrike" dirty="0" err="1">
                          <a:effectLst/>
                          <a:latin typeface="Calibri" panose="020F0502020204030204" pitchFamily="34" charset="0"/>
                          <a:ea typeface="Calibri" panose="020F0502020204030204" pitchFamily="34" charset="0"/>
                          <a:cs typeface="Calibri" panose="020F0502020204030204" pitchFamily="34" charset="0"/>
                        </a:rPr>
                        <a:t>MultiOutput</a:t>
                      </a:r>
                      <a:r>
                        <a:rPr lang="en-US" sz="2000" b="1" u="none" strike="noStrike" dirty="0">
                          <a:effectLst/>
                          <a:latin typeface="Calibri" panose="020F0502020204030204" pitchFamily="34" charset="0"/>
                          <a:ea typeface="Calibri" panose="020F0502020204030204" pitchFamily="34" charset="0"/>
                          <a:cs typeface="Calibri" panose="020F0502020204030204" pitchFamily="34" charset="0"/>
                        </a:rPr>
                        <a:t> Classifier</a:t>
                      </a:r>
                      <a:endParaRPr lang="en-US" sz="20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37154782"/>
                  </a:ext>
                </a:extLst>
              </a:tr>
              <a:tr h="822777">
                <a:tc>
                  <a:txBody>
                    <a:bodyPr/>
                    <a:lstStyle/>
                    <a:p>
                      <a:pPr algn="ctr" fontAlgn="b"/>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Classifier</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Hypertension Accuracy</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Hypertension F1 Score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Diabetes Accuracy</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Diabetes F1 Score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Heart Disease Accuracy</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Heart Disease F1 Score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CKD Stage Accuracy</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CKD Stage F1 Score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Average Accuracy</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Average F1 Score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t"/>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Timing</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2129030"/>
                  </a:ext>
                </a:extLst>
              </a:tr>
              <a:tr h="413504">
                <a:tc>
                  <a:txBody>
                    <a:bodyPr/>
                    <a:lstStyle/>
                    <a:p>
                      <a:pPr algn="ctr" fontAlgn="b"/>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Random Forest</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0.81</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0.29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0.17</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0.77</a:t>
                      </a:r>
                      <a:endPar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0.73</a:t>
                      </a:r>
                      <a:endParaRPr lang="en-US" sz="14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10.96 Minutes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284420"/>
                  </a:ext>
                </a:extLst>
              </a:tr>
              <a:tr h="413504">
                <a:tc>
                  <a:txBody>
                    <a:bodyPr/>
                    <a:lstStyle/>
                    <a:p>
                      <a:pPr algn="ctr" fontAlgn="b"/>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Logistic Regression</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0.98</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0.80</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0.75</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0.35</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0.15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0.78</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0.72</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5.82 seconds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2445523"/>
                  </a:ext>
                </a:extLst>
              </a:tr>
              <a:tr h="413504">
                <a:tc>
                  <a:txBody>
                    <a:bodyPr/>
                    <a:lstStyle/>
                    <a:p>
                      <a:pPr algn="ctr" fontAlgn="b"/>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Decision Tree</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0.21</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0.16</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0.74</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0.71</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2.15 seconds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46031380"/>
                  </a:ext>
                </a:extLst>
              </a:tr>
              <a:tr h="413504">
                <a:tc>
                  <a:txBody>
                    <a:bodyPr/>
                    <a:lstStyle/>
                    <a:p>
                      <a:pPr algn="ctr" fontAlgn="b"/>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Gradient Boosting</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0.98</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0.82</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0.76</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0.37</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0.11</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0.71</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512.40 seconds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12361429"/>
                  </a:ext>
                </a:extLst>
              </a:tr>
              <a:tr h="413504">
                <a:tc>
                  <a:txBody>
                    <a:bodyPr/>
                    <a:lstStyle/>
                    <a:p>
                      <a:pPr algn="ctr" fontAlgn="b"/>
                      <a:r>
                        <a:rPr lang="en-US" sz="1400" b="1" u="none" strike="noStrike" dirty="0" err="1">
                          <a:effectLst/>
                          <a:latin typeface="Calibri" panose="020F0502020204030204" pitchFamily="34" charset="0"/>
                          <a:ea typeface="Calibri" panose="020F0502020204030204" pitchFamily="34" charset="0"/>
                          <a:cs typeface="Calibri" panose="020F0502020204030204" pitchFamily="34" charset="0"/>
                        </a:rPr>
                        <a:t>XGBoost</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0.82</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0.38</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0.10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0.80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0.71</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267.03 seconds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742511"/>
                  </a:ext>
                </a:extLst>
              </a:tr>
              <a:tr h="413504">
                <a:tc>
                  <a:txBody>
                    <a:bodyPr/>
                    <a:lstStyle/>
                    <a:p>
                      <a:pPr algn="ctr" fontAlgn="b"/>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Naive Bayes</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0.98</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0.98</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0.81</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0.76</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0.35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0.13</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0.77</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0.38 seconds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053514"/>
                  </a:ext>
                </a:extLst>
              </a:tr>
              <a:tr h="413504">
                <a:tc>
                  <a:txBody>
                    <a:bodyPr/>
                    <a:lstStyle/>
                    <a:p>
                      <a:pPr algn="ctr" fontAlgn="b"/>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Extra Trees</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1.00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0.80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0.29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0.17</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0.77</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0.73</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a:effectLst/>
                          <a:latin typeface="Calibri" panose="020F0502020204030204" pitchFamily="34" charset="0"/>
                          <a:ea typeface="Calibri" panose="020F0502020204030204" pitchFamily="34" charset="0"/>
                          <a:cs typeface="Calibri" panose="020F0502020204030204" pitchFamily="34" charset="0"/>
                        </a:rPr>
                        <a:t>7.84 seconds</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095676"/>
                  </a:ext>
                </a:extLst>
              </a:tr>
              <a:tr h="413504">
                <a:tc>
                  <a:txBody>
                    <a:bodyPr/>
                    <a:lstStyle/>
                    <a:p>
                      <a:pPr algn="ctr" fontAlgn="b"/>
                      <a:r>
                        <a:rPr lang="en-US" sz="1400" b="1" u="none" strike="noStrike" dirty="0">
                          <a:effectLst/>
                          <a:latin typeface="Calibri" panose="020F0502020204030204" pitchFamily="34" charset="0"/>
                          <a:ea typeface="Calibri" panose="020F0502020204030204" pitchFamily="34" charset="0"/>
                          <a:cs typeface="Calibri" panose="020F0502020204030204" pitchFamily="34" charset="0"/>
                        </a:rPr>
                        <a:t>Ridge Classifier</a:t>
                      </a:r>
                      <a:endParaRPr lang="en-US" sz="14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0.99</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0.95</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0.94</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0.82</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0.76</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0.37</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0.11</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0.78</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u="none" strike="noStrike">
                          <a:effectLst/>
                          <a:latin typeface="Calibri" panose="020F0502020204030204" pitchFamily="34" charset="0"/>
                          <a:ea typeface="Calibri" panose="020F0502020204030204" pitchFamily="34" charset="0"/>
                          <a:cs typeface="Calibri" panose="020F0502020204030204" pitchFamily="34" charset="0"/>
                        </a:rPr>
                        <a:t>0.70</a:t>
                      </a:r>
                      <a:endParaRPr lang="en-US" sz="14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u="none" strike="noStrike" dirty="0">
                          <a:effectLst/>
                          <a:latin typeface="Calibri" panose="020F0502020204030204" pitchFamily="34" charset="0"/>
                          <a:ea typeface="Calibri" panose="020F0502020204030204" pitchFamily="34" charset="0"/>
                          <a:cs typeface="Calibri" panose="020F0502020204030204" pitchFamily="34" charset="0"/>
                        </a:rPr>
                        <a:t>0.47 seconds</a:t>
                      </a:r>
                      <a:endParaRPr lang="en-US" sz="14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411" marR="4411" marT="441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1456039"/>
                  </a:ext>
                </a:extLst>
              </a:tr>
            </a:tbl>
          </a:graphicData>
        </a:graphic>
      </p:graphicFrame>
    </p:spTree>
    <p:extLst>
      <p:ext uri="{BB962C8B-B14F-4D97-AF65-F5344CB8AC3E}">
        <p14:creationId xmlns:p14="http://schemas.microsoft.com/office/powerpoint/2010/main" val="83279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graph of different colored lines&#10;&#10;Description automatically generated with medium confidence">
            <a:extLst>
              <a:ext uri="{FF2B5EF4-FFF2-40B4-BE49-F238E27FC236}">
                <a16:creationId xmlns:a16="http://schemas.microsoft.com/office/drawing/2014/main" id="{E79A04D3-B30B-227B-33E5-CE1A4FAF8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481" y="512921"/>
            <a:ext cx="5116830" cy="3411220"/>
          </a:xfrm>
        </p:spPr>
      </p:pic>
      <p:pic>
        <p:nvPicPr>
          <p:cNvPr id="7" name="Picture 6" descr="A graph of a number of blue and green bars&#10;&#10;Description automatically generated">
            <a:extLst>
              <a:ext uri="{FF2B5EF4-FFF2-40B4-BE49-F238E27FC236}">
                <a16:creationId xmlns:a16="http://schemas.microsoft.com/office/drawing/2014/main" id="{5F7C3401-BC48-EDB9-14BB-C08DC32C54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258" y="2113756"/>
            <a:ext cx="6248208" cy="3987006"/>
          </a:xfrm>
          <a:prstGeom prst="rect">
            <a:avLst/>
          </a:prstGeom>
        </p:spPr>
      </p:pic>
    </p:spTree>
    <p:extLst>
      <p:ext uri="{BB962C8B-B14F-4D97-AF65-F5344CB8AC3E}">
        <p14:creationId xmlns:p14="http://schemas.microsoft.com/office/powerpoint/2010/main" val="32870990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DFC59-F391-CEAB-507C-2D1913193468}"/>
              </a:ext>
            </a:extLst>
          </p:cNvPr>
          <p:cNvSpPr>
            <a:spLocks noGrp="1"/>
          </p:cNvSpPr>
          <p:nvPr>
            <p:ph type="title"/>
          </p:nvPr>
        </p:nvSpPr>
        <p:spPr>
          <a:xfrm>
            <a:off x="141513" y="190954"/>
            <a:ext cx="11865429" cy="1325563"/>
          </a:xfrm>
        </p:spPr>
        <p:txBody>
          <a:bodyPr/>
          <a:lstStyle/>
          <a:p>
            <a:pPr algn="ctr"/>
            <a:r>
              <a:rPr lang="en-US" b="1" dirty="0"/>
              <a:t>CHAINED MULTIOUTPUT CLASSIFICATION ANALYSIS</a:t>
            </a:r>
            <a:endParaRPr lang="en-US" dirty="0"/>
          </a:p>
        </p:txBody>
      </p:sp>
      <p:sp>
        <p:nvSpPr>
          <p:cNvPr id="6" name="Content Placeholder 5">
            <a:extLst>
              <a:ext uri="{FF2B5EF4-FFF2-40B4-BE49-F238E27FC236}">
                <a16:creationId xmlns:a16="http://schemas.microsoft.com/office/drawing/2014/main" id="{08D4886E-32CA-1360-A549-D5AF594C7EA5}"/>
              </a:ext>
            </a:extLst>
          </p:cNvPr>
          <p:cNvSpPr>
            <a:spLocks noGrp="1"/>
          </p:cNvSpPr>
          <p:nvPr>
            <p:ph idx="1"/>
          </p:nvPr>
        </p:nvSpPr>
        <p:spPr>
          <a:xfrm>
            <a:off x="449580" y="1654174"/>
            <a:ext cx="11557362" cy="4899025"/>
          </a:xfrm>
        </p:spPr>
        <p:txBody>
          <a:bodyPr>
            <a:normAutofit fontScale="92500"/>
          </a:bodyPr>
          <a:lstStyle/>
          <a:p>
            <a:pPr marL="342900" marR="0" lvl="0" indent="-342900">
              <a:lnSpc>
                <a:spcPct val="115000"/>
              </a:lnSpc>
              <a:spcAft>
                <a:spcPts val="1000"/>
              </a:spcAft>
              <a:buFont typeface="Wingdings" panose="05000000000000000000" pitchFamily="2" charset="2"/>
              <a:buChar char=""/>
            </a:pPr>
            <a:r>
              <a:rPr lang="en-US" sz="2800" b="1" kern="100" dirty="0">
                <a:effectLst/>
                <a:latin typeface="Calibri" panose="020F0502020204030204" pitchFamily="34" charset="0"/>
                <a:ea typeface="Calibri" panose="020F0502020204030204" pitchFamily="34" charset="0"/>
                <a:cs typeface="Calibri" panose="020F0502020204030204" pitchFamily="34" charset="0"/>
              </a:rPr>
              <a:t>Concept</a:t>
            </a:r>
            <a:r>
              <a:rPr lang="en-US" sz="2800" kern="100" dirty="0">
                <a:effectLst/>
                <a:latin typeface="Calibri" panose="020F0502020204030204" pitchFamily="34" charset="0"/>
                <a:ea typeface="Calibri" panose="020F0502020204030204" pitchFamily="34" charset="0"/>
                <a:cs typeface="Calibri" panose="020F0502020204030204" pitchFamily="34" charset="0"/>
              </a:rPr>
              <a:t>: Multiple models are used sequentially, where each model predicts one target variable at a time. The key difference is that each subsequent model has additional information from the predictions of the previous models.</a:t>
            </a:r>
          </a:p>
          <a:p>
            <a:pPr marL="342900" indent="-342900">
              <a:lnSpc>
                <a:spcPct val="115000"/>
              </a:lnSpc>
              <a:spcAft>
                <a:spcPts val="1000"/>
              </a:spcAft>
              <a:buFont typeface="Wingdings" panose="05000000000000000000" pitchFamily="2" charset="2"/>
              <a:buChar char=""/>
            </a:pPr>
            <a:r>
              <a:rPr lang="en-US" sz="2800" b="1" kern="100" dirty="0">
                <a:effectLst/>
                <a:latin typeface="Calibri" panose="020F0502020204030204" pitchFamily="34" charset="0"/>
                <a:ea typeface="Calibri" panose="020F0502020204030204" pitchFamily="34" charset="0"/>
                <a:cs typeface="Calibri" panose="020F0502020204030204" pitchFamily="34" charset="0"/>
              </a:rPr>
              <a:t>How it works</a:t>
            </a:r>
            <a:r>
              <a:rPr lang="en-US" sz="2800" kern="100" dirty="0">
                <a:effectLst/>
                <a:latin typeface="Calibri" panose="020F0502020204030204" pitchFamily="34" charset="0"/>
                <a:ea typeface="Calibri" panose="020F0502020204030204" pitchFamily="34" charset="0"/>
                <a:cs typeface="Calibri" panose="020F0502020204030204" pitchFamily="34" charset="0"/>
              </a:rPr>
              <a:t>: The model predicting one target (e.g., "hypertension") can use the prediction of another target (e.g., "diabetes") as an additional feature for better prediction.</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15000"/>
              </a:lnSpc>
              <a:spcAft>
                <a:spcPts val="1000"/>
              </a:spcAft>
              <a:buFont typeface="Wingdings" panose="05000000000000000000" pitchFamily="2" charset="2"/>
              <a:buChar char=""/>
            </a:pPr>
            <a:r>
              <a:rPr lang="en-US" sz="2800" b="1" kern="100" dirty="0">
                <a:effectLst/>
                <a:latin typeface="Calibri" panose="020F0502020204030204" pitchFamily="34" charset="0"/>
                <a:ea typeface="Calibri" panose="020F0502020204030204" pitchFamily="34" charset="0"/>
                <a:cs typeface="Calibri" panose="020F0502020204030204" pitchFamily="34" charset="0"/>
              </a:rPr>
              <a:t>Example</a:t>
            </a:r>
            <a:r>
              <a:rPr lang="en-US" sz="2800" kern="100" dirty="0">
                <a:effectLst/>
                <a:latin typeface="Calibri" panose="020F0502020204030204" pitchFamily="34" charset="0"/>
                <a:ea typeface="Calibri" panose="020F0502020204030204" pitchFamily="34" charset="0"/>
                <a:cs typeface="Calibri" panose="020F0502020204030204" pitchFamily="34" charset="0"/>
              </a:rPr>
              <a:t>: For predicting "has hypertension" and "has diabetes," the model predicting "has diabetes" may use the prediction from "hypertension" as a feature.</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15000"/>
              </a:lnSpc>
              <a:spcAft>
                <a:spcPts val="1000"/>
              </a:spcAft>
              <a:buNone/>
            </a:pP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873364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28870-CFAD-0297-368E-25F789B13B6B}"/>
              </a:ext>
            </a:extLst>
          </p:cNvPr>
          <p:cNvSpPr>
            <a:spLocks noGrp="1"/>
          </p:cNvSpPr>
          <p:nvPr>
            <p:ph type="title"/>
          </p:nvPr>
        </p:nvSpPr>
        <p:spPr>
          <a:xfrm>
            <a:off x="125730" y="227966"/>
            <a:ext cx="11940540" cy="729978"/>
          </a:xfrm>
        </p:spPr>
        <p:txBody>
          <a:bodyPr>
            <a:normAutofit fontScale="90000"/>
          </a:bodyPr>
          <a:lstStyle/>
          <a:p>
            <a:pPr algn="ctr"/>
            <a:r>
              <a:rPr lang="en-US" b="1" dirty="0"/>
              <a:t>CHAINED MULTI OUTPUT CLASSIFICATION ANALYSIS</a:t>
            </a:r>
          </a:p>
        </p:txBody>
      </p:sp>
      <p:sp>
        <p:nvSpPr>
          <p:cNvPr id="3" name="Content Placeholder 2">
            <a:extLst>
              <a:ext uri="{FF2B5EF4-FFF2-40B4-BE49-F238E27FC236}">
                <a16:creationId xmlns:a16="http://schemas.microsoft.com/office/drawing/2014/main" id="{FB4E0CBA-D729-6377-EA26-CB6EF2630D12}"/>
              </a:ext>
            </a:extLst>
          </p:cNvPr>
          <p:cNvSpPr>
            <a:spLocks noGrp="1"/>
          </p:cNvSpPr>
          <p:nvPr>
            <p:ph idx="1"/>
          </p:nvPr>
        </p:nvSpPr>
        <p:spPr>
          <a:xfrm>
            <a:off x="125729" y="957943"/>
            <a:ext cx="11940539" cy="5780313"/>
          </a:xfrm>
        </p:spPr>
        <p:txBody>
          <a:bodyPr/>
          <a:lstStyle/>
          <a:p>
            <a:endParaRPr lang="en-US" sz="2200" b="1" dirty="0">
              <a:latin typeface="Calibri" panose="020F0502020204030204" pitchFamily="34" charset="0"/>
              <a:ea typeface="Calibri" panose="020F0502020204030204" pitchFamily="34" charset="0"/>
              <a:cs typeface="Calibri" panose="020F0502020204030204" pitchFamily="34" charset="0"/>
            </a:endParaRPr>
          </a:p>
          <a:p>
            <a:r>
              <a:rPr lang="en-US" sz="2200" b="1" dirty="0">
                <a:latin typeface="Calibri" panose="020F0502020204030204" pitchFamily="34" charset="0"/>
                <a:ea typeface="Calibri" panose="020F0502020204030204" pitchFamily="34" charset="0"/>
                <a:cs typeface="Calibri" panose="020F0502020204030204" pitchFamily="34" charset="0"/>
              </a:rPr>
              <a:t>OBJECTIVE</a:t>
            </a:r>
            <a:r>
              <a:rPr lang="en-US" sz="2200" dirty="0">
                <a:latin typeface="Calibri" panose="020F0502020204030204" pitchFamily="34" charset="0"/>
                <a:ea typeface="Calibri" panose="020F0502020204030204" pitchFamily="34" charset="0"/>
                <a:cs typeface="Calibri" panose="020F0502020204030204" pitchFamily="34" charset="0"/>
              </a:rPr>
              <a:t>: To compare various classification algorithms for a multi-output classification task using Chain Multioutput Classifier.</a:t>
            </a:r>
          </a:p>
          <a:p>
            <a:pPr marL="0" indent="0">
              <a:buNone/>
            </a:pPr>
            <a:endParaRPr lang="en-US" sz="22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SCOPE</a:t>
            </a:r>
            <a:r>
              <a:rPr lang="en-US" sz="2200" dirty="0">
                <a:latin typeface="Calibri" panose="020F0502020204030204" pitchFamily="34" charset="0"/>
                <a:ea typeface="Calibri" panose="020F0502020204030204" pitchFamily="34" charset="0"/>
                <a:cs typeface="Calibri" panose="020F0502020204030204" pitchFamily="34" charset="0"/>
              </a:rPr>
              <a:t>:</a:t>
            </a:r>
          </a:p>
          <a:p>
            <a:r>
              <a:rPr lang="en-US" sz="2200" u="sng" dirty="0">
                <a:latin typeface="Calibri" panose="020F0502020204030204" pitchFamily="34" charset="0"/>
                <a:ea typeface="Calibri" panose="020F0502020204030204" pitchFamily="34" charset="0"/>
                <a:cs typeface="Calibri" panose="020F0502020204030204" pitchFamily="34" charset="0"/>
              </a:rPr>
              <a:t>Explore model performances on targets</a:t>
            </a:r>
            <a:r>
              <a:rPr lang="en-US" sz="2200" dirty="0">
                <a:latin typeface="Calibri" panose="020F0502020204030204" pitchFamily="34" charset="0"/>
                <a:ea typeface="Calibri" panose="020F0502020204030204" pitchFamily="34" charset="0"/>
                <a:cs typeface="Calibri" panose="020F0502020204030204" pitchFamily="34" charset="0"/>
              </a:rPr>
              <a:t>: Hypertension, Diabetes, Heart Disease, CKD Stage.</a:t>
            </a:r>
          </a:p>
          <a:p>
            <a:r>
              <a:rPr lang="en-US" sz="2200" dirty="0">
                <a:latin typeface="Calibri" panose="020F0502020204030204" pitchFamily="34" charset="0"/>
                <a:ea typeface="Calibri" panose="020F0502020204030204" pitchFamily="34" charset="0"/>
                <a:cs typeface="Calibri" panose="020F0502020204030204" pitchFamily="34" charset="0"/>
              </a:rPr>
              <a:t>Evaluate metrics: Accuracy and F1 Score.</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Identify the best-performing model overall and for each target.</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CLASSIFIERS</a:t>
            </a:r>
            <a:r>
              <a:rPr lang="en-US" sz="2200" dirty="0">
                <a:latin typeface="Calibri" panose="020F0502020204030204" pitchFamily="34" charset="0"/>
                <a:ea typeface="Calibri" panose="020F0502020204030204" pitchFamily="34" charset="0"/>
                <a:cs typeface="Calibri" panose="020F0502020204030204" pitchFamily="34" charset="0"/>
              </a:rPr>
              <a:t>: Algorithms used are Random Forest, Logistic Regression, Decision Tree, Gradient Boosting, XG Boost, Naive Bayes, Extra Trees, Ridge Classifier. </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NOTE: All models are wrapped with </a:t>
            </a:r>
            <a:r>
              <a:rPr lang="en-US" sz="2200" dirty="0" err="1">
                <a:latin typeface="Calibri" panose="020F0502020204030204" pitchFamily="34" charset="0"/>
                <a:ea typeface="Calibri" panose="020F0502020204030204" pitchFamily="34" charset="0"/>
                <a:cs typeface="Calibri" panose="020F0502020204030204" pitchFamily="34" charset="0"/>
              </a:rPr>
              <a:t>ClassifierChain</a:t>
            </a:r>
            <a:r>
              <a:rPr lang="en-US" sz="2200" dirty="0">
                <a:latin typeface="Calibri" panose="020F0502020204030204" pitchFamily="34" charset="0"/>
                <a:ea typeface="Calibri" panose="020F0502020204030204" pitchFamily="34" charset="0"/>
                <a:cs typeface="Calibri" panose="020F0502020204030204" pitchFamily="34" charset="0"/>
              </a:rPr>
              <a:t> for multi-output prediction.</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 </a:t>
            </a:r>
            <a:endParaRPr lang="en-US" sz="2200" b="1"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492069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5C8966-7C08-0A3E-9036-54724357D268}"/>
              </a:ext>
            </a:extLst>
          </p:cNvPr>
          <p:cNvSpPr>
            <a:spLocks noGrp="1"/>
          </p:cNvSpPr>
          <p:nvPr>
            <p:ph idx="1"/>
          </p:nvPr>
        </p:nvSpPr>
        <p:spPr>
          <a:xfrm>
            <a:off x="163285" y="174170"/>
            <a:ext cx="11843657" cy="6531429"/>
          </a:xfrm>
        </p:spPr>
        <p:txBody>
          <a:bodyPr/>
          <a:lstStyle/>
          <a:p>
            <a:pPr marL="0" indent="0">
              <a:buNone/>
            </a:pPr>
            <a:endParaRPr lang="en-US" sz="22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KEY INSIGHTS</a:t>
            </a:r>
          </a:p>
          <a:p>
            <a:r>
              <a:rPr lang="en-US" sz="2200" dirty="0">
                <a:latin typeface="Calibri" panose="020F0502020204030204" pitchFamily="34" charset="0"/>
                <a:ea typeface="Calibri" panose="020F0502020204030204" pitchFamily="34" charset="0"/>
                <a:cs typeface="Calibri" panose="020F0502020204030204" pitchFamily="34" charset="0"/>
              </a:rPr>
              <a:t>Random Forest and Gradient Boosting showed strong performance for most targets.</a:t>
            </a:r>
          </a:p>
          <a:p>
            <a:r>
              <a:rPr lang="en-US" sz="2200" dirty="0">
                <a:latin typeface="Calibri" panose="020F0502020204030204" pitchFamily="34" charset="0"/>
                <a:ea typeface="Calibri" panose="020F0502020204030204" pitchFamily="34" charset="0"/>
                <a:cs typeface="Calibri" panose="020F0502020204030204" pitchFamily="34" charset="0"/>
              </a:rPr>
              <a:t>Gradient Boosting and </a:t>
            </a:r>
            <a:r>
              <a:rPr lang="en-US" sz="2200" dirty="0" err="1">
                <a:latin typeface="Calibri" panose="020F0502020204030204" pitchFamily="34" charset="0"/>
                <a:ea typeface="Calibri" panose="020F0502020204030204" pitchFamily="34" charset="0"/>
                <a:cs typeface="Calibri" panose="020F0502020204030204" pitchFamily="34" charset="0"/>
              </a:rPr>
              <a:t>XGBoost</a:t>
            </a:r>
            <a:r>
              <a:rPr lang="en-US" sz="2200" dirty="0">
                <a:latin typeface="Calibri" panose="020F0502020204030204" pitchFamily="34" charset="0"/>
                <a:ea typeface="Calibri" panose="020F0502020204030204" pitchFamily="34" charset="0"/>
                <a:cs typeface="Calibri" panose="020F0502020204030204" pitchFamily="34" charset="0"/>
              </a:rPr>
              <a:t> had the highest average accuracy and F1 scores.</a:t>
            </a:r>
          </a:p>
          <a:p>
            <a:r>
              <a:rPr lang="en-US" sz="2200" dirty="0">
                <a:latin typeface="Calibri" panose="020F0502020204030204" pitchFamily="34" charset="0"/>
                <a:ea typeface="Calibri" panose="020F0502020204030204" pitchFamily="34" charset="0"/>
                <a:cs typeface="Calibri" panose="020F0502020204030204" pitchFamily="34" charset="0"/>
              </a:rPr>
              <a:t>CKD Stage predictions were challenging, highlighting areas for improvement.</a:t>
            </a: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MODEL COMPARISONS</a:t>
            </a:r>
          </a:p>
          <a:p>
            <a:pPr>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Top Performers</a:t>
            </a:r>
            <a:r>
              <a:rPr lang="en-US" sz="2200" dirty="0">
                <a:latin typeface="Calibri" panose="020F0502020204030204" pitchFamily="34" charset="0"/>
                <a:ea typeface="Calibri" panose="020F0502020204030204" pitchFamily="34" charset="0"/>
                <a:cs typeface="Calibri" panose="020F0502020204030204" pitchFamily="34" charset="0"/>
              </a:rPr>
              <a:t>: Random Forest, Gradient Boosting, </a:t>
            </a:r>
            <a:r>
              <a:rPr lang="en-US" sz="2200" dirty="0" err="1">
                <a:latin typeface="Calibri" panose="020F0502020204030204" pitchFamily="34" charset="0"/>
                <a:ea typeface="Calibri" panose="020F0502020204030204" pitchFamily="34" charset="0"/>
                <a:cs typeface="Calibri" panose="020F0502020204030204" pitchFamily="34" charset="0"/>
              </a:rPr>
              <a:t>XGBoost</a:t>
            </a:r>
            <a:r>
              <a:rPr lang="en-US" sz="2200" dirty="0">
                <a:latin typeface="Calibri" panose="020F0502020204030204" pitchFamily="34" charset="0"/>
                <a:ea typeface="Calibri" panose="020F0502020204030204" pitchFamily="34" charset="0"/>
                <a:cs typeface="Calibri" panose="020F0502020204030204" pitchFamily="34" charset="0"/>
              </a:rPr>
              <a:t>.</a:t>
            </a:r>
          </a:p>
          <a:p>
            <a:pPr>
              <a:buFont typeface="Arial" panose="020B0604020202020204" pitchFamily="34" charset="0"/>
              <a:buChar char="•"/>
            </a:pPr>
            <a:r>
              <a:rPr lang="en-US" sz="2200" b="1" dirty="0">
                <a:latin typeface="Calibri" panose="020F0502020204030204" pitchFamily="34" charset="0"/>
                <a:ea typeface="Calibri" panose="020F0502020204030204" pitchFamily="34" charset="0"/>
                <a:cs typeface="Calibri" panose="020F0502020204030204" pitchFamily="34" charset="0"/>
              </a:rPr>
              <a:t>Simpler Models</a:t>
            </a:r>
            <a:r>
              <a:rPr lang="en-US" sz="2200" dirty="0">
                <a:latin typeface="Calibri" panose="020F0502020204030204" pitchFamily="34" charset="0"/>
                <a:ea typeface="Calibri" panose="020F0502020204030204" pitchFamily="34" charset="0"/>
                <a:cs typeface="Calibri" panose="020F0502020204030204" pitchFamily="34" charset="0"/>
              </a:rPr>
              <a:t>: Naive Bayes and Logistic Regression excel in binary targets but struggle with </a:t>
            </a:r>
            <a:r>
              <a:rPr lang="en-US" sz="2200" dirty="0" err="1">
                <a:latin typeface="Calibri" panose="020F0502020204030204" pitchFamily="34" charset="0"/>
                <a:ea typeface="Calibri" panose="020F0502020204030204" pitchFamily="34" charset="0"/>
                <a:cs typeface="Calibri" panose="020F0502020204030204" pitchFamily="34" charset="0"/>
              </a:rPr>
              <a:t>CKD_Stage</a:t>
            </a:r>
            <a:r>
              <a:rPr lang="en-US" sz="2200" dirty="0">
                <a:latin typeface="Calibri" panose="020F0502020204030204" pitchFamily="34" charset="0"/>
                <a:ea typeface="Calibri" panose="020F0502020204030204" pitchFamily="34" charset="0"/>
                <a:cs typeface="Calibri" panose="020F0502020204030204" pitchFamily="34" charset="0"/>
              </a:rPr>
              <a:t>.</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dirty="0"/>
          </a:p>
        </p:txBody>
      </p:sp>
    </p:spTree>
    <p:extLst>
      <p:ext uri="{BB962C8B-B14F-4D97-AF65-F5344CB8AC3E}">
        <p14:creationId xmlns:p14="http://schemas.microsoft.com/office/powerpoint/2010/main" val="30457701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graph of different colored lines&#10;&#10;Description automatically generated">
            <a:extLst>
              <a:ext uri="{FF2B5EF4-FFF2-40B4-BE49-F238E27FC236}">
                <a16:creationId xmlns:a16="http://schemas.microsoft.com/office/drawing/2014/main" id="{BD3675BA-7C34-7669-53F8-FFB30F8C4F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102" y="205740"/>
            <a:ext cx="5172218" cy="3771900"/>
          </a:xfrm>
        </p:spPr>
      </p:pic>
      <p:pic>
        <p:nvPicPr>
          <p:cNvPr id="7" name="Picture 6" descr="A graph of a number of people&#10;&#10;Description automatically generated with medium confidence">
            <a:extLst>
              <a:ext uri="{FF2B5EF4-FFF2-40B4-BE49-F238E27FC236}">
                <a16:creationId xmlns:a16="http://schemas.microsoft.com/office/drawing/2014/main" id="{43E45841-9CC3-7B15-B11C-2106C8781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917" y="205740"/>
            <a:ext cx="5348997" cy="3413216"/>
          </a:xfrm>
          <a:prstGeom prst="rect">
            <a:avLst/>
          </a:prstGeom>
        </p:spPr>
      </p:pic>
    </p:spTree>
    <p:extLst>
      <p:ext uri="{BB962C8B-B14F-4D97-AF65-F5344CB8AC3E}">
        <p14:creationId xmlns:p14="http://schemas.microsoft.com/office/powerpoint/2010/main" val="29110743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123AD-55A2-D942-8175-6E0A6C16CE75}"/>
              </a:ext>
            </a:extLst>
          </p:cNvPr>
          <p:cNvSpPr>
            <a:spLocks noGrp="1"/>
          </p:cNvSpPr>
          <p:nvPr>
            <p:ph type="title"/>
          </p:nvPr>
        </p:nvSpPr>
        <p:spPr>
          <a:xfrm>
            <a:off x="95250" y="182245"/>
            <a:ext cx="11997690" cy="1047841"/>
          </a:xfrm>
        </p:spPr>
        <p:txBody>
          <a:bodyPr>
            <a:normAutofit fontScale="90000"/>
          </a:bodyPr>
          <a:lstStyle/>
          <a:p>
            <a:pPr algn="ctr"/>
            <a:r>
              <a:rPr lang="en-US" b="1" dirty="0"/>
              <a:t>COMPARISON OF MULTIOUTPUT vs. CHAINED MULTIOUTPUT CLASSIFIER</a:t>
            </a:r>
          </a:p>
        </p:txBody>
      </p:sp>
      <p:sp>
        <p:nvSpPr>
          <p:cNvPr id="3" name="Content Placeholder 2">
            <a:extLst>
              <a:ext uri="{FF2B5EF4-FFF2-40B4-BE49-F238E27FC236}">
                <a16:creationId xmlns:a16="http://schemas.microsoft.com/office/drawing/2014/main" id="{78BD9FBD-BD99-A1EB-F184-C389B8C40113}"/>
              </a:ext>
            </a:extLst>
          </p:cNvPr>
          <p:cNvSpPr>
            <a:spLocks noGrp="1"/>
          </p:cNvSpPr>
          <p:nvPr>
            <p:ph idx="1"/>
          </p:nvPr>
        </p:nvSpPr>
        <p:spPr>
          <a:xfrm>
            <a:off x="95250" y="1403804"/>
            <a:ext cx="11997690" cy="5707380"/>
          </a:xfrm>
        </p:spPr>
        <p:txBody>
          <a:bodyPr/>
          <a:lstStyle/>
          <a:p>
            <a:pPr marL="0" indent="0">
              <a:buNone/>
            </a:pPr>
            <a:endParaRPr lang="en-US" sz="22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KEY DIFFERENCE </a:t>
            </a:r>
          </a:p>
          <a:p>
            <a:pPr marL="0" indent="0">
              <a:buNone/>
            </a:pPr>
            <a:r>
              <a:rPr lang="en-US" sz="2200" dirty="0">
                <a:latin typeface="Calibri" panose="020F0502020204030204" pitchFamily="34" charset="0"/>
                <a:ea typeface="Calibri" panose="020F0502020204030204" pitchFamily="34" charset="0"/>
                <a:cs typeface="Calibri" panose="020F0502020204030204" pitchFamily="34" charset="0"/>
              </a:rPr>
              <a:t>Multioutput Classifier treats all labels as independent, while Chained Multioutput Classifier models the relationships between labels for better prediction accuracy.</a:t>
            </a:r>
          </a:p>
          <a:p>
            <a:pPr marL="0" indent="0">
              <a:buNone/>
            </a:pPr>
            <a:endParaRPr lang="en-US" sz="2200" b="1"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ea typeface="Calibri" panose="020F0502020204030204" pitchFamily="34" charset="0"/>
                <a:cs typeface="Calibri" panose="020F0502020204030204" pitchFamily="34" charset="0"/>
              </a:rPr>
              <a:t>SUMMARY</a:t>
            </a:r>
            <a:r>
              <a:rPr lang="en-US" sz="2200" dirty="0">
                <a:latin typeface="Calibri" panose="020F0502020204030204" pitchFamily="34" charset="0"/>
                <a:ea typeface="Calibri" panose="020F0502020204030204" pitchFamily="34" charset="0"/>
                <a:cs typeface="Calibri" panose="020F0502020204030204" pitchFamily="34" charset="0"/>
              </a:rPr>
              <a:t>:</a:t>
            </a:r>
          </a:p>
          <a:p>
            <a:r>
              <a:rPr lang="en-US" sz="2200" dirty="0">
                <a:latin typeface="Calibri" panose="020F0502020204030204" pitchFamily="34" charset="0"/>
                <a:ea typeface="Calibri" panose="020F0502020204030204" pitchFamily="34" charset="0"/>
                <a:cs typeface="Calibri" panose="020F0502020204030204" pitchFamily="34" charset="0"/>
              </a:rPr>
              <a:t>Best Accuracy: </a:t>
            </a:r>
            <a:r>
              <a:rPr lang="en-US" sz="2200" dirty="0" err="1">
                <a:latin typeface="Calibri" panose="020F0502020204030204" pitchFamily="34" charset="0"/>
                <a:ea typeface="Calibri" panose="020F0502020204030204" pitchFamily="34" charset="0"/>
                <a:cs typeface="Calibri" panose="020F0502020204030204" pitchFamily="34" charset="0"/>
              </a:rPr>
              <a:t>XGBoost</a:t>
            </a:r>
            <a:r>
              <a:rPr lang="en-US" sz="2200" dirty="0">
                <a:latin typeface="Calibri" panose="020F0502020204030204" pitchFamily="34" charset="0"/>
                <a:ea typeface="Calibri" panose="020F0502020204030204" pitchFamily="34" charset="0"/>
                <a:cs typeface="Calibri" panose="020F0502020204030204" pitchFamily="34" charset="0"/>
              </a:rPr>
              <a:t> with Multioutput (0.80).</a:t>
            </a:r>
          </a:p>
          <a:p>
            <a:r>
              <a:rPr lang="en-US" sz="2200" dirty="0">
                <a:latin typeface="Calibri" panose="020F0502020204030204" pitchFamily="34" charset="0"/>
                <a:ea typeface="Calibri" panose="020F0502020204030204" pitchFamily="34" charset="0"/>
                <a:cs typeface="Calibri" panose="020F0502020204030204" pitchFamily="34" charset="0"/>
              </a:rPr>
              <a:t>Best F1 Score: </a:t>
            </a:r>
            <a:r>
              <a:rPr lang="en-US" sz="2200" dirty="0" err="1">
                <a:latin typeface="Calibri" panose="020F0502020204030204" pitchFamily="34" charset="0"/>
                <a:ea typeface="Calibri" panose="020F0502020204030204" pitchFamily="34" charset="0"/>
                <a:cs typeface="Calibri" panose="020F0502020204030204" pitchFamily="34" charset="0"/>
              </a:rPr>
              <a:t>XGBoost</a:t>
            </a:r>
            <a:r>
              <a:rPr lang="en-US" sz="2200" dirty="0">
                <a:latin typeface="Calibri" panose="020F0502020204030204" pitchFamily="34" charset="0"/>
                <a:ea typeface="Calibri" panose="020F0502020204030204" pitchFamily="34" charset="0"/>
                <a:cs typeface="Calibri" panose="020F0502020204030204" pitchFamily="34" charset="0"/>
              </a:rPr>
              <a:t> with </a:t>
            </a:r>
            <a:r>
              <a:rPr lang="en-US" sz="2200" dirty="0" err="1">
                <a:latin typeface="Calibri" panose="020F0502020204030204" pitchFamily="34" charset="0"/>
                <a:ea typeface="Calibri" panose="020F0502020204030204" pitchFamily="34" charset="0"/>
                <a:cs typeface="Calibri" panose="020F0502020204030204" pitchFamily="34" charset="0"/>
              </a:rPr>
              <a:t>ChainedMultioutput</a:t>
            </a:r>
            <a:r>
              <a:rPr lang="en-US" sz="2200" dirty="0">
                <a:latin typeface="Calibri" panose="020F0502020204030204" pitchFamily="34" charset="0"/>
                <a:ea typeface="Calibri" panose="020F0502020204030204" pitchFamily="34" charset="0"/>
                <a:cs typeface="Calibri" panose="020F0502020204030204" pitchFamily="34" charset="0"/>
              </a:rPr>
              <a:t> Classifier (0.77).</a:t>
            </a: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72574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id="{6F32850D-F12D-1F72-0BC9-AD43DFBA4634}"/>
              </a:ext>
            </a:extLst>
          </p:cNvPr>
          <p:cNvPicPr>
            <a:picLocks noGrp="1" noChangeAspect="1"/>
          </p:cNvPicPr>
          <p:nvPr>
            <p:ph idx="1"/>
          </p:nvPr>
        </p:nvPicPr>
        <p:blipFill>
          <a:blip r:embed="rId2"/>
          <a:stretch>
            <a:fillRect/>
          </a:stretch>
        </p:blipFill>
        <p:spPr>
          <a:xfrm>
            <a:off x="674914" y="250371"/>
            <a:ext cx="8240485" cy="4289081"/>
          </a:xfrm>
        </p:spPr>
      </p:pic>
      <p:graphicFrame>
        <p:nvGraphicFramePr>
          <p:cNvPr id="5" name="Table 4">
            <a:extLst>
              <a:ext uri="{FF2B5EF4-FFF2-40B4-BE49-F238E27FC236}">
                <a16:creationId xmlns:a16="http://schemas.microsoft.com/office/drawing/2014/main" id="{1421C2B7-0D1A-5EA0-9FC8-285CAE76C6FE}"/>
              </a:ext>
            </a:extLst>
          </p:cNvPr>
          <p:cNvGraphicFramePr>
            <a:graphicFrameLocks noGrp="1"/>
          </p:cNvGraphicFramePr>
          <p:nvPr>
            <p:extLst>
              <p:ext uri="{D42A27DB-BD31-4B8C-83A1-F6EECF244321}">
                <p14:modId xmlns:p14="http://schemas.microsoft.com/office/powerpoint/2010/main" val="4128369371"/>
              </p:ext>
            </p:extLst>
          </p:nvPr>
        </p:nvGraphicFramePr>
        <p:xfrm>
          <a:off x="1185636" y="4730750"/>
          <a:ext cx="9385299" cy="1968500"/>
        </p:xfrm>
        <a:graphic>
          <a:graphicData uri="http://schemas.openxmlformats.org/drawingml/2006/table">
            <a:tbl>
              <a:tblPr>
                <a:tableStyleId>{5C22544A-7EE6-4342-B048-85BDC9FD1C3A}</a:tableStyleId>
              </a:tblPr>
              <a:tblGrid>
                <a:gridCol w="2376910">
                  <a:extLst>
                    <a:ext uri="{9D8B030D-6E8A-4147-A177-3AD203B41FA5}">
                      <a16:colId xmlns:a16="http://schemas.microsoft.com/office/drawing/2014/main" val="2352032310"/>
                    </a:ext>
                  </a:extLst>
                </a:gridCol>
                <a:gridCol w="3076001">
                  <a:extLst>
                    <a:ext uri="{9D8B030D-6E8A-4147-A177-3AD203B41FA5}">
                      <a16:colId xmlns:a16="http://schemas.microsoft.com/office/drawing/2014/main" val="2920812128"/>
                    </a:ext>
                  </a:extLst>
                </a:gridCol>
                <a:gridCol w="1179716">
                  <a:extLst>
                    <a:ext uri="{9D8B030D-6E8A-4147-A177-3AD203B41FA5}">
                      <a16:colId xmlns:a16="http://schemas.microsoft.com/office/drawing/2014/main" val="2831891899"/>
                    </a:ext>
                  </a:extLst>
                </a:gridCol>
                <a:gridCol w="1293319">
                  <a:extLst>
                    <a:ext uri="{9D8B030D-6E8A-4147-A177-3AD203B41FA5}">
                      <a16:colId xmlns:a16="http://schemas.microsoft.com/office/drawing/2014/main" val="2707849309"/>
                    </a:ext>
                  </a:extLst>
                </a:gridCol>
                <a:gridCol w="1459353">
                  <a:extLst>
                    <a:ext uri="{9D8B030D-6E8A-4147-A177-3AD203B41FA5}">
                      <a16:colId xmlns:a16="http://schemas.microsoft.com/office/drawing/2014/main" val="2382739575"/>
                    </a:ext>
                  </a:extLst>
                </a:gridCol>
              </a:tblGrid>
              <a:tr h="196850">
                <a:tc rowSpan="2">
                  <a:txBody>
                    <a:bodyPr/>
                    <a:lstStyle/>
                    <a:p>
                      <a:pPr algn="ctr" fontAlgn="b"/>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Classifier</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Multioutput Classifier</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200" b="1" u="none" strike="noStrike">
                          <a:effectLst/>
                          <a:latin typeface="Calibri" panose="020F0502020204030204" pitchFamily="34" charset="0"/>
                          <a:ea typeface="Calibri" panose="020F0502020204030204" pitchFamily="34" charset="0"/>
                          <a:cs typeface="Calibri" panose="020F0502020204030204" pitchFamily="34" charset="0"/>
                        </a:rPr>
                        <a:t>Chained Multioutput Classifier</a:t>
                      </a:r>
                      <a:endParaRPr lang="en-US" sz="1200" b="1"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710315817"/>
                  </a:ext>
                </a:extLst>
              </a:tr>
              <a:tr h="196850">
                <a:tc vMerge="1">
                  <a:txBody>
                    <a:bodyPr/>
                    <a:lstStyle/>
                    <a:p>
                      <a:endParaRPr lang="en-US"/>
                    </a:p>
                  </a:txBody>
                  <a:tcPr/>
                </a:tc>
                <a:tc>
                  <a:txBody>
                    <a:bodyPr/>
                    <a:lstStyle/>
                    <a:p>
                      <a:pPr algn="ctr" fontAlgn="b"/>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Average Accuracy</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Average F1 Score</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Average Accuracy</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1" u="none" strike="noStrike" dirty="0">
                          <a:effectLst/>
                          <a:latin typeface="Calibri" panose="020F0502020204030204" pitchFamily="34" charset="0"/>
                          <a:ea typeface="Calibri" panose="020F0502020204030204" pitchFamily="34" charset="0"/>
                          <a:cs typeface="Calibri" panose="020F0502020204030204" pitchFamily="34" charset="0"/>
                        </a:rPr>
                        <a:t>Average F1 Score</a:t>
                      </a:r>
                      <a:endParaRPr lang="en-US" sz="1200" b="1"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4776194"/>
                  </a:ext>
                </a:extLst>
              </a:tr>
              <a:tr h="196850">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Random Forest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0.77</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0.78</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1535056"/>
                  </a:ext>
                </a:extLst>
              </a:tr>
              <a:tr h="196850">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Logistic Regression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0.78</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0.72</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0.78</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5657443"/>
                  </a:ext>
                </a:extLst>
              </a:tr>
              <a:tr h="196850">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Decision Tree</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0.77</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0.70</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7933665"/>
                  </a:ext>
                </a:extLst>
              </a:tr>
              <a:tr h="196850">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Gradient Boosting</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0.79</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0.79</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70331149"/>
                  </a:ext>
                </a:extLst>
              </a:tr>
              <a:tr h="196850">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XGBoost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0.80</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0.80</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792599"/>
                  </a:ext>
                </a:extLst>
              </a:tr>
              <a:tr h="196850">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Naive Bayes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0.77</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0.70</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0.77</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0.70</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8121853"/>
                  </a:ext>
                </a:extLst>
              </a:tr>
              <a:tr h="196850">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Extra Trees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0.77</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0.73</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0.78</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0.71</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57508860"/>
                  </a:ext>
                </a:extLst>
              </a:tr>
              <a:tr h="196850">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Ridge Classifier</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0.78</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0.70</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a:effectLst/>
                          <a:latin typeface="Calibri" panose="020F0502020204030204" pitchFamily="34" charset="0"/>
                          <a:ea typeface="Calibri" panose="020F0502020204030204" pitchFamily="34" charset="0"/>
                          <a:cs typeface="Calibri" panose="020F0502020204030204" pitchFamily="34" charset="0"/>
                        </a:rPr>
                        <a:t>0.78</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0.70</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166359"/>
                  </a:ext>
                </a:extLst>
              </a:tr>
            </a:tbl>
          </a:graphicData>
        </a:graphic>
      </p:graphicFrame>
    </p:spTree>
    <p:extLst>
      <p:ext uri="{BB962C8B-B14F-4D97-AF65-F5344CB8AC3E}">
        <p14:creationId xmlns:p14="http://schemas.microsoft.com/office/powerpoint/2010/main" val="1266488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05F7D2-40CC-FF57-2D47-682C2E675BEC}"/>
              </a:ext>
            </a:extLst>
          </p:cNvPr>
          <p:cNvSpPr>
            <a:spLocks noGrp="1"/>
          </p:cNvSpPr>
          <p:nvPr>
            <p:ph idx="1"/>
          </p:nvPr>
        </p:nvSpPr>
        <p:spPr>
          <a:xfrm>
            <a:off x="185057" y="192767"/>
            <a:ext cx="11876314" cy="6458403"/>
          </a:xfrm>
        </p:spPr>
        <p:txBody>
          <a:bodyPr/>
          <a:lstStyle/>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Diabetes Determination Function</a:t>
            </a:r>
          </a:p>
          <a:p>
            <a:r>
              <a:rPr lang="en-US" sz="2000" dirty="0">
                <a:latin typeface="Calibri" panose="020F0502020204030204" pitchFamily="34" charset="0"/>
                <a:ea typeface="Calibri" panose="020F0502020204030204" pitchFamily="34" charset="0"/>
                <a:cs typeface="Calibri" panose="020F0502020204030204" pitchFamily="34" charset="0"/>
              </a:rPr>
              <a:t>Determines diabetes status based on standard thresholds for blood glucose level (≥126 mg/dL) and HbA1c level (≥6.5%).</a:t>
            </a:r>
          </a:p>
          <a:p>
            <a:r>
              <a:rPr lang="en-US" sz="2000" dirty="0">
                <a:latin typeface="Calibri" panose="020F0502020204030204" pitchFamily="34" charset="0"/>
                <a:ea typeface="Calibri" panose="020F0502020204030204" pitchFamily="34" charset="0"/>
                <a:cs typeface="Calibri" panose="020F0502020204030204" pitchFamily="34" charset="0"/>
              </a:rPr>
              <a:t>Assumes individuals under 18 do not have diabetes, which may simplify logic for some cases.</a:t>
            </a:r>
          </a:p>
          <a:p>
            <a:endParaRPr lang="en-US" sz="2400" b="1" u="sng"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Glucose Level Categorization</a:t>
            </a:r>
          </a:p>
          <a:p>
            <a:r>
              <a:rPr lang="en-US" sz="2000" dirty="0">
                <a:latin typeface="Calibri" panose="020F0502020204030204" pitchFamily="34" charset="0"/>
                <a:ea typeface="Calibri" panose="020F0502020204030204" pitchFamily="34" charset="0"/>
                <a:cs typeface="Calibri" panose="020F0502020204030204" pitchFamily="34" charset="0"/>
              </a:rPr>
              <a:t>Categorizes individuals into Normal, Prediabetes, or Diabetes based on thresholds.</a:t>
            </a:r>
          </a:p>
          <a:p>
            <a:r>
              <a:rPr lang="en-US" sz="2000" dirty="0">
                <a:latin typeface="Calibri" panose="020F0502020204030204" pitchFamily="34" charset="0"/>
                <a:ea typeface="Calibri" panose="020F0502020204030204" pitchFamily="34" charset="0"/>
                <a:cs typeface="Calibri" panose="020F0502020204030204" pitchFamily="34" charset="0"/>
              </a:rPr>
              <a:t>Redundant checks like else: return "Diabetes" for </a:t>
            </a:r>
            <a:r>
              <a:rPr lang="en-US" sz="2000" dirty="0" err="1">
                <a:latin typeface="Calibri" panose="020F0502020204030204" pitchFamily="34" charset="0"/>
                <a:ea typeface="Calibri" panose="020F0502020204030204" pitchFamily="34" charset="0"/>
                <a:cs typeface="Calibri" panose="020F0502020204030204" pitchFamily="34" charset="0"/>
              </a:rPr>
              <a:t>glucose_level</a:t>
            </a:r>
            <a:r>
              <a:rPr lang="en-US" sz="2000" dirty="0">
                <a:latin typeface="Calibri" panose="020F0502020204030204" pitchFamily="34" charset="0"/>
                <a:ea typeface="Calibri" panose="020F0502020204030204" pitchFamily="34" charset="0"/>
                <a:cs typeface="Calibri" panose="020F0502020204030204" pitchFamily="34" charset="0"/>
              </a:rPr>
              <a:t> &lt; 126 ensure clarity but could be streamlined.</a:t>
            </a:r>
          </a:p>
        </p:txBody>
      </p:sp>
      <p:pic>
        <p:nvPicPr>
          <p:cNvPr id="7" name="Picture 6">
            <a:extLst>
              <a:ext uri="{FF2B5EF4-FFF2-40B4-BE49-F238E27FC236}">
                <a16:creationId xmlns:a16="http://schemas.microsoft.com/office/drawing/2014/main" id="{3BC33B08-D6B4-A178-483C-E32A1F4AD309}"/>
              </a:ext>
            </a:extLst>
          </p:cNvPr>
          <p:cNvPicPr>
            <a:picLocks noChangeAspect="1"/>
          </p:cNvPicPr>
          <p:nvPr/>
        </p:nvPicPr>
        <p:blipFill>
          <a:blip r:embed="rId2"/>
          <a:stretch>
            <a:fillRect/>
          </a:stretch>
        </p:blipFill>
        <p:spPr>
          <a:xfrm>
            <a:off x="2068286" y="3548742"/>
            <a:ext cx="7500257" cy="3144867"/>
          </a:xfrm>
          <a:prstGeom prst="rect">
            <a:avLst/>
          </a:prstGeom>
        </p:spPr>
      </p:pic>
    </p:spTree>
    <p:extLst>
      <p:ext uri="{BB962C8B-B14F-4D97-AF65-F5344CB8AC3E}">
        <p14:creationId xmlns:p14="http://schemas.microsoft.com/office/powerpoint/2010/main" val="26769115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A5-A36C-6497-03EF-6C4FE6EE6AD9}"/>
              </a:ext>
            </a:extLst>
          </p:cNvPr>
          <p:cNvSpPr>
            <a:spLocks noGrp="1"/>
          </p:cNvSpPr>
          <p:nvPr>
            <p:ph type="title"/>
          </p:nvPr>
        </p:nvSpPr>
        <p:spPr>
          <a:xfrm>
            <a:off x="130629" y="147411"/>
            <a:ext cx="11941628" cy="690789"/>
          </a:xfrm>
        </p:spPr>
        <p:txBody>
          <a:bodyPr>
            <a:normAutofit fontScale="90000"/>
          </a:bodyPr>
          <a:lstStyle/>
          <a:p>
            <a:pPr algn="ctr"/>
            <a:r>
              <a:rPr lang="en-US" b="1" dirty="0"/>
              <a:t>HYPOTHESIS TESTING</a:t>
            </a:r>
          </a:p>
        </p:txBody>
      </p:sp>
      <p:sp>
        <p:nvSpPr>
          <p:cNvPr id="3" name="Content Placeholder 2">
            <a:extLst>
              <a:ext uri="{FF2B5EF4-FFF2-40B4-BE49-F238E27FC236}">
                <a16:creationId xmlns:a16="http://schemas.microsoft.com/office/drawing/2014/main" id="{AC547B4F-FB70-0711-9C06-DED4CD78F0BB}"/>
              </a:ext>
            </a:extLst>
          </p:cNvPr>
          <p:cNvSpPr>
            <a:spLocks noGrp="1"/>
          </p:cNvSpPr>
          <p:nvPr>
            <p:ph idx="1"/>
          </p:nvPr>
        </p:nvSpPr>
        <p:spPr>
          <a:xfrm>
            <a:off x="130628" y="943881"/>
            <a:ext cx="11941627" cy="5766707"/>
          </a:xfrm>
        </p:spPr>
        <p:txBody>
          <a:bodyPr>
            <a:normAutofit/>
          </a:bodyPr>
          <a:lstStyle/>
          <a:p>
            <a:endParaRPr lang="en-US" sz="2200" b="1" dirty="0">
              <a:latin typeface="Calibri" panose="020F0502020204030204" pitchFamily="34" charset="0"/>
              <a:ea typeface="Calibri" panose="020F0502020204030204" pitchFamily="34" charset="0"/>
              <a:cs typeface="Calibri" panose="020F0502020204030204" pitchFamily="34" charset="0"/>
            </a:endParaRPr>
          </a:p>
          <a:p>
            <a:r>
              <a:rPr lang="en-US" sz="2200" b="1" dirty="0">
                <a:latin typeface="Calibri" panose="020F0502020204030204" pitchFamily="34" charset="0"/>
                <a:ea typeface="Calibri" panose="020F0502020204030204" pitchFamily="34" charset="0"/>
                <a:cs typeface="Calibri" panose="020F0502020204030204" pitchFamily="34" charset="0"/>
              </a:rPr>
              <a:t>Purpose</a:t>
            </a:r>
            <a:r>
              <a:rPr lang="en-US" sz="2200" dirty="0">
                <a:latin typeface="Calibri" panose="020F0502020204030204" pitchFamily="34" charset="0"/>
                <a:ea typeface="Calibri" panose="020F0502020204030204" pitchFamily="34" charset="0"/>
                <a:cs typeface="Calibri" panose="020F0502020204030204" pitchFamily="34" charset="0"/>
              </a:rPr>
              <a:t>: Evaluate whether there is a significant difference in the performance of Multioutput Classifier vs. Chained Multioutput Classifier.</a:t>
            </a: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b="1" u="sng" dirty="0">
                <a:latin typeface="Calibri" panose="020F0502020204030204" pitchFamily="34" charset="0"/>
                <a:ea typeface="Calibri" panose="020F0502020204030204" pitchFamily="34" charset="0"/>
                <a:cs typeface="Calibri" panose="020F0502020204030204" pitchFamily="34" charset="0"/>
              </a:rPr>
              <a:t>ACCURACY HYPOTHESIS TESTING</a:t>
            </a:r>
            <a:r>
              <a:rPr lang="en-US" sz="2200" dirty="0">
                <a:latin typeface="Calibri" panose="020F0502020204030204" pitchFamily="34" charset="0"/>
                <a:ea typeface="Calibri" panose="020F0502020204030204" pitchFamily="34" charset="0"/>
                <a:cs typeface="Calibri" panose="020F0502020204030204" pitchFamily="34" charset="0"/>
              </a:rPr>
              <a:t>:</a:t>
            </a:r>
          </a:p>
          <a:p>
            <a:r>
              <a:rPr lang="en-US" sz="2200" dirty="0">
                <a:latin typeface="Calibri" panose="020F0502020204030204" pitchFamily="34" charset="0"/>
                <a:ea typeface="Calibri" panose="020F0502020204030204" pitchFamily="34" charset="0"/>
                <a:cs typeface="Calibri" panose="020F0502020204030204" pitchFamily="34" charset="0"/>
              </a:rPr>
              <a:t>Paired t-test: T-statistic = -1.000 and  P-value = 0.391</a:t>
            </a:r>
          </a:p>
          <a:p>
            <a:r>
              <a:rPr lang="en-US" sz="2200" dirty="0">
                <a:latin typeface="Calibri" panose="020F0502020204030204" pitchFamily="34" charset="0"/>
                <a:ea typeface="Calibri" panose="020F0502020204030204" pitchFamily="34" charset="0"/>
                <a:cs typeface="Calibri" panose="020F0502020204030204" pitchFamily="34" charset="0"/>
              </a:rPr>
              <a:t>Conclusion : Fail to reject the null hypothesis: No significant difference in accuracy between Multioutput Classifier and Chained Multioutput Classifier.</a:t>
            </a:r>
          </a:p>
          <a:p>
            <a:endParaRPr lang="en-US" sz="22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200" b="1" u="sng" dirty="0">
                <a:latin typeface="Calibri" panose="020F0502020204030204" pitchFamily="34" charset="0"/>
                <a:ea typeface="Calibri" panose="020F0502020204030204" pitchFamily="34" charset="0"/>
                <a:cs typeface="Calibri" panose="020F0502020204030204" pitchFamily="34" charset="0"/>
              </a:rPr>
              <a:t>F1 SCORE HYPOTHESIS TESTING</a:t>
            </a:r>
          </a:p>
          <a:p>
            <a:r>
              <a:rPr lang="en-US" sz="2200" dirty="0">
                <a:latin typeface="Calibri" panose="020F0502020204030204" pitchFamily="34" charset="0"/>
                <a:ea typeface="Calibri" panose="020F0502020204030204" pitchFamily="34" charset="0"/>
                <a:cs typeface="Calibri" panose="020F0502020204030204" pitchFamily="34" charset="0"/>
              </a:rPr>
              <a:t>Paired t-test: T-statistic = 1.000 and P-value = 0.391 </a:t>
            </a:r>
          </a:p>
          <a:p>
            <a:r>
              <a:rPr lang="en-US" sz="2200" dirty="0">
                <a:latin typeface="Calibri" panose="020F0502020204030204" pitchFamily="34" charset="0"/>
                <a:ea typeface="Calibri" panose="020F0502020204030204" pitchFamily="34" charset="0"/>
                <a:cs typeface="Calibri" panose="020F0502020204030204" pitchFamily="34" charset="0"/>
              </a:rPr>
              <a:t>Conclusion: Fail to reject the null hypothesis: No significant difference in F1 scores between Multioutput Classifier and Chained Multioutput Classifier. </a:t>
            </a:r>
          </a:p>
          <a:p>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a:p>
            <a:endParaRPr lang="en-US" sz="22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60623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5D204-8275-B514-6479-8471DC5C25A7}"/>
              </a:ext>
            </a:extLst>
          </p:cNvPr>
          <p:cNvSpPr>
            <a:spLocks noGrp="1"/>
          </p:cNvSpPr>
          <p:nvPr>
            <p:ph type="title"/>
          </p:nvPr>
        </p:nvSpPr>
        <p:spPr>
          <a:xfrm>
            <a:off x="108994" y="203079"/>
            <a:ext cx="11917101" cy="873367"/>
          </a:xfrm>
        </p:spPr>
        <p:txBody>
          <a:bodyPr/>
          <a:lstStyle/>
          <a:p>
            <a:r>
              <a:rPr lang="en-US" dirty="0"/>
              <a:t>CONCLUSION</a:t>
            </a:r>
          </a:p>
        </p:txBody>
      </p:sp>
      <p:sp>
        <p:nvSpPr>
          <p:cNvPr id="3" name="Content Placeholder 2">
            <a:extLst>
              <a:ext uri="{FF2B5EF4-FFF2-40B4-BE49-F238E27FC236}">
                <a16:creationId xmlns:a16="http://schemas.microsoft.com/office/drawing/2014/main" id="{39EB0DAE-1E2C-DD85-D9C7-48106A55D7AD}"/>
              </a:ext>
            </a:extLst>
          </p:cNvPr>
          <p:cNvSpPr>
            <a:spLocks noGrp="1"/>
          </p:cNvSpPr>
          <p:nvPr>
            <p:ph idx="1"/>
          </p:nvPr>
        </p:nvSpPr>
        <p:spPr>
          <a:xfrm>
            <a:off x="363637" y="1076445"/>
            <a:ext cx="11465689" cy="5578475"/>
          </a:xfrm>
        </p:spPr>
        <p:txBody>
          <a:bodyPr>
            <a:normAutofit/>
          </a:bodyPr>
          <a:lstStyle/>
          <a:p>
            <a:pPr marL="0" indent="0">
              <a:buNone/>
            </a:pPr>
            <a:r>
              <a:rPr lang="en-US" sz="2400" b="1" dirty="0">
                <a:latin typeface="Calibri" panose="020F0502020204030204" pitchFamily="34" charset="0"/>
                <a:ea typeface="Calibri" panose="020F0502020204030204" pitchFamily="34" charset="0"/>
                <a:cs typeface="Calibri" panose="020F0502020204030204" pitchFamily="34" charset="0"/>
              </a:rPr>
              <a:t>1. Classifier Performance (Accuracy &amp; F1 Score):</a:t>
            </a:r>
          </a:p>
          <a:p>
            <a:r>
              <a:rPr lang="en-US" sz="2400" b="1" dirty="0">
                <a:latin typeface="Calibri" panose="020F0502020204030204" pitchFamily="34" charset="0"/>
                <a:ea typeface="Calibri" panose="020F0502020204030204" pitchFamily="34" charset="0"/>
                <a:cs typeface="Calibri" panose="020F0502020204030204" pitchFamily="34" charset="0"/>
              </a:rPr>
              <a:t>High Performance for Binary Targets</a:t>
            </a:r>
            <a:r>
              <a:rPr lang="en-US" sz="2400" dirty="0">
                <a:latin typeface="Calibri" panose="020F0502020204030204" pitchFamily="34" charset="0"/>
                <a:ea typeface="Calibri" panose="020F0502020204030204" pitchFamily="34" charset="0"/>
                <a:cs typeface="Calibri" panose="020F0502020204030204" pitchFamily="34" charset="0"/>
              </a:rPr>
              <a:t>: Most classifiers, especially more complex models like Random Forest, Gradient Boosting, and </a:t>
            </a:r>
            <a:r>
              <a:rPr lang="en-US" sz="2400" dirty="0" err="1">
                <a:latin typeface="Calibri" panose="020F0502020204030204" pitchFamily="34" charset="0"/>
                <a:ea typeface="Calibri" panose="020F0502020204030204" pitchFamily="34" charset="0"/>
                <a:cs typeface="Calibri" panose="020F0502020204030204" pitchFamily="34" charset="0"/>
              </a:rPr>
              <a:t>XGBoost</a:t>
            </a:r>
            <a:r>
              <a:rPr lang="en-US" sz="2400" dirty="0">
                <a:latin typeface="Calibri" panose="020F0502020204030204" pitchFamily="34" charset="0"/>
                <a:ea typeface="Calibri" panose="020F0502020204030204" pitchFamily="34" charset="0"/>
                <a:cs typeface="Calibri" panose="020F0502020204030204" pitchFamily="34" charset="0"/>
              </a:rPr>
              <a:t>, show high accuracy and F1 scores for targets like Hypertension and Diabetes, which are binary classification tasks.</a:t>
            </a:r>
          </a:p>
          <a:p>
            <a:r>
              <a:rPr lang="en-US" sz="2400" b="1" dirty="0">
                <a:latin typeface="Calibri" panose="020F0502020204030204" pitchFamily="34" charset="0"/>
                <a:ea typeface="Calibri" panose="020F0502020204030204" pitchFamily="34" charset="0"/>
                <a:cs typeface="Calibri" panose="020F0502020204030204" pitchFamily="34" charset="0"/>
              </a:rPr>
              <a:t>Moderate Performance for Heart Disease</a:t>
            </a:r>
            <a:r>
              <a:rPr lang="en-US" sz="2400" dirty="0">
                <a:latin typeface="Calibri" panose="020F0502020204030204" pitchFamily="34" charset="0"/>
                <a:ea typeface="Calibri" panose="020F0502020204030204" pitchFamily="34" charset="0"/>
                <a:cs typeface="Calibri" panose="020F0502020204030204" pitchFamily="34" charset="0"/>
              </a:rPr>
              <a:t>: The Heart Disease target shows moderate performance across the models, indicating that it may be slightly more challenging due to its complexity or imbalanced class distribution.</a:t>
            </a:r>
          </a:p>
          <a:p>
            <a:r>
              <a:rPr lang="en-US" sz="2400" b="1" dirty="0">
                <a:latin typeface="Calibri" panose="020F0502020204030204" pitchFamily="34" charset="0"/>
                <a:ea typeface="Calibri" panose="020F0502020204030204" pitchFamily="34" charset="0"/>
                <a:cs typeface="Calibri" panose="020F0502020204030204" pitchFamily="34" charset="0"/>
              </a:rPr>
              <a:t>Difficulty in Predicting CKD Stage</a:t>
            </a:r>
            <a:r>
              <a:rPr lang="en-US" sz="2400" dirty="0">
                <a:latin typeface="Calibri" panose="020F0502020204030204" pitchFamily="34" charset="0"/>
                <a:ea typeface="Calibri" panose="020F0502020204030204" pitchFamily="34" charset="0"/>
                <a:cs typeface="Calibri" panose="020F0502020204030204" pitchFamily="34" charset="0"/>
              </a:rPr>
              <a:t>: CKD Stage proves to be the most challenging target variable, with significantly lower accuracy and F1 scores across all classifiers. This could be due to the multi-class nature of the problem (with stages ranging from 1 to 5) and potentially imbalanced or less distinguishable class distributions</a:t>
            </a:r>
          </a:p>
        </p:txBody>
      </p:sp>
    </p:spTree>
    <p:extLst>
      <p:ext uri="{BB962C8B-B14F-4D97-AF65-F5344CB8AC3E}">
        <p14:creationId xmlns:p14="http://schemas.microsoft.com/office/powerpoint/2010/main" val="8327238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39AEC5-2FDF-78AA-79A9-5FC6A3F46256}"/>
              </a:ext>
            </a:extLst>
          </p:cNvPr>
          <p:cNvSpPr>
            <a:spLocks noGrp="1"/>
          </p:cNvSpPr>
          <p:nvPr>
            <p:ph idx="1"/>
          </p:nvPr>
        </p:nvSpPr>
        <p:spPr>
          <a:xfrm>
            <a:off x="178442" y="158871"/>
            <a:ext cx="11847653" cy="6589170"/>
          </a:xfrm>
        </p:spPr>
        <p:txBody>
          <a:bodyPr/>
          <a:lstStyle/>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2. </a:t>
            </a:r>
            <a:r>
              <a:rPr lang="en-US" sz="2400" b="1" u="sng" dirty="0">
                <a:latin typeface="Calibri" panose="020F0502020204030204" pitchFamily="34" charset="0"/>
                <a:ea typeface="Calibri" panose="020F0502020204030204" pitchFamily="34" charset="0"/>
                <a:cs typeface="Calibri" panose="020F0502020204030204" pitchFamily="34" charset="0"/>
              </a:rPr>
              <a:t>Model Comparisons</a:t>
            </a:r>
          </a:p>
          <a:p>
            <a:r>
              <a:rPr lang="en-US" sz="2400" b="1" dirty="0">
                <a:latin typeface="Calibri" panose="020F0502020204030204" pitchFamily="34" charset="0"/>
                <a:ea typeface="Calibri" panose="020F0502020204030204" pitchFamily="34" charset="0"/>
                <a:cs typeface="Calibri" panose="020F0502020204030204" pitchFamily="34" charset="0"/>
              </a:rPr>
              <a:t>Strong Models</a:t>
            </a:r>
            <a:r>
              <a:rPr lang="en-US" sz="2400" dirty="0">
                <a:latin typeface="Calibri" panose="020F0502020204030204" pitchFamily="34" charset="0"/>
                <a:ea typeface="Calibri" panose="020F0502020204030204" pitchFamily="34" charset="0"/>
                <a:cs typeface="Calibri" panose="020F0502020204030204" pitchFamily="34" charset="0"/>
              </a:rPr>
              <a:t>: Complex models like Random Forest, Gradient Boosting, and </a:t>
            </a:r>
            <a:r>
              <a:rPr lang="en-US" sz="2400" dirty="0" err="1">
                <a:latin typeface="Calibri" panose="020F0502020204030204" pitchFamily="34" charset="0"/>
                <a:ea typeface="Calibri" panose="020F0502020204030204" pitchFamily="34" charset="0"/>
                <a:cs typeface="Calibri" panose="020F0502020204030204" pitchFamily="34" charset="0"/>
              </a:rPr>
              <a:t>XGBoost</a:t>
            </a:r>
            <a:r>
              <a:rPr lang="en-US" sz="2400" dirty="0">
                <a:latin typeface="Calibri" panose="020F0502020204030204" pitchFamily="34" charset="0"/>
                <a:ea typeface="Calibri" panose="020F0502020204030204" pitchFamily="34" charset="0"/>
                <a:cs typeface="Calibri" panose="020F0502020204030204" pitchFamily="34" charset="0"/>
              </a:rPr>
              <a:t> consistently perform better, likely due to their ability to capture complex patterns and interactions between features. These models are particularly strong in multi-output classification, where multiple targets are being predicted simultaneously.</a:t>
            </a:r>
          </a:p>
          <a:p>
            <a:r>
              <a:rPr lang="en-US" sz="2400" b="1" dirty="0">
                <a:latin typeface="Calibri" panose="020F0502020204030204" pitchFamily="34" charset="0"/>
                <a:ea typeface="Calibri" panose="020F0502020204030204" pitchFamily="34" charset="0"/>
                <a:cs typeface="Calibri" panose="020F0502020204030204" pitchFamily="34" charset="0"/>
              </a:rPr>
              <a:t>Simpler Models Struggle</a:t>
            </a:r>
            <a:r>
              <a:rPr lang="en-US" sz="2400" dirty="0">
                <a:latin typeface="Calibri" panose="020F0502020204030204" pitchFamily="34" charset="0"/>
                <a:ea typeface="Calibri" panose="020F0502020204030204" pitchFamily="34" charset="0"/>
                <a:cs typeface="Calibri" panose="020F0502020204030204" pitchFamily="34" charset="0"/>
              </a:rPr>
              <a:t>: Simpler models such as Naive Bayes and Logistic Regression perform well for binary classification tasks (like Hypertension and Diabetes) but struggle with more complex targets like Heart Disease and CKD Stage. This suggests that these models might be too simplistic to capture the nuances in the data for more complex, multi-class targets.</a:t>
            </a: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3. </a:t>
            </a:r>
            <a:r>
              <a:rPr lang="en-US" sz="2400" b="1" u="sng" dirty="0">
                <a:latin typeface="Calibri" panose="020F0502020204030204" pitchFamily="34" charset="0"/>
                <a:ea typeface="Calibri" panose="020F0502020204030204" pitchFamily="34" charset="0"/>
                <a:cs typeface="Calibri" panose="020F0502020204030204" pitchFamily="34" charset="0"/>
              </a:rPr>
              <a:t>Training Time</a:t>
            </a:r>
            <a:r>
              <a:rPr lang="en-US" sz="2400" b="1" dirty="0">
                <a:latin typeface="Calibri" panose="020F0502020204030204" pitchFamily="34" charset="0"/>
                <a:ea typeface="Calibri" panose="020F0502020204030204" pitchFamily="34" charset="0"/>
                <a:cs typeface="Calibri" panose="020F0502020204030204" pitchFamily="34" charset="0"/>
              </a:rPr>
              <a:t>:</a:t>
            </a:r>
          </a:p>
          <a:p>
            <a:r>
              <a:rPr lang="en-US" sz="2400" b="1" dirty="0">
                <a:latin typeface="Calibri" panose="020F0502020204030204" pitchFamily="34" charset="0"/>
                <a:ea typeface="Calibri" panose="020F0502020204030204" pitchFamily="34" charset="0"/>
                <a:cs typeface="Calibri" panose="020F0502020204030204" pitchFamily="34" charset="0"/>
              </a:rPr>
              <a:t>Complex Models Require More Time</a:t>
            </a:r>
            <a:r>
              <a:rPr lang="en-US" sz="2400" dirty="0">
                <a:latin typeface="Calibri" panose="020F0502020204030204" pitchFamily="34" charset="0"/>
                <a:ea typeface="Calibri" panose="020F0502020204030204" pitchFamily="34" charset="0"/>
                <a:cs typeface="Calibri" panose="020F0502020204030204" pitchFamily="34" charset="0"/>
              </a:rPr>
              <a:t>: More complex classifiers, such as Random Forest, Gradient Boosting, and </a:t>
            </a:r>
            <a:r>
              <a:rPr lang="en-US" sz="2400" dirty="0" err="1">
                <a:latin typeface="Calibri" panose="020F0502020204030204" pitchFamily="34" charset="0"/>
                <a:ea typeface="Calibri" panose="020F0502020204030204" pitchFamily="34" charset="0"/>
                <a:cs typeface="Calibri" panose="020F0502020204030204" pitchFamily="34" charset="0"/>
              </a:rPr>
              <a:t>XGBoost</a:t>
            </a:r>
            <a:r>
              <a:rPr lang="en-US" sz="2400" dirty="0">
                <a:latin typeface="Calibri" panose="020F0502020204030204" pitchFamily="34" charset="0"/>
                <a:ea typeface="Calibri" panose="020F0502020204030204" pitchFamily="34" charset="0"/>
                <a:cs typeface="Calibri" panose="020F0502020204030204" pitchFamily="34" charset="0"/>
              </a:rPr>
              <a:t>, generally require more time to train. While these models provide better performance, the trade-off is increased computational cost and training time.</a:t>
            </a:r>
          </a:p>
        </p:txBody>
      </p:sp>
    </p:spTree>
    <p:extLst>
      <p:ext uri="{BB962C8B-B14F-4D97-AF65-F5344CB8AC3E}">
        <p14:creationId xmlns:p14="http://schemas.microsoft.com/office/powerpoint/2010/main" val="33458617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63E6DB-E0ED-F5F8-45D8-D0782AD8F434}"/>
              </a:ext>
            </a:extLst>
          </p:cNvPr>
          <p:cNvSpPr>
            <a:spLocks noGrp="1"/>
          </p:cNvSpPr>
          <p:nvPr>
            <p:ph idx="1"/>
          </p:nvPr>
        </p:nvSpPr>
        <p:spPr>
          <a:xfrm>
            <a:off x="178442" y="124145"/>
            <a:ext cx="11546711" cy="6531297"/>
          </a:xfrm>
        </p:spPr>
        <p:txBody>
          <a:bodyPr/>
          <a:lstStyle/>
          <a:p>
            <a:r>
              <a:rPr lang="en-US" sz="2400" b="1" dirty="0">
                <a:latin typeface="Calibri" panose="020F0502020204030204" pitchFamily="34" charset="0"/>
                <a:ea typeface="Calibri" panose="020F0502020204030204" pitchFamily="34" charset="0"/>
                <a:cs typeface="Calibri" panose="020F0502020204030204" pitchFamily="34" charset="0"/>
              </a:rPr>
              <a:t>Faster Training for Simpler Models</a:t>
            </a:r>
            <a:r>
              <a:rPr lang="en-US" sz="2400" dirty="0">
                <a:latin typeface="Calibri" panose="020F0502020204030204" pitchFamily="34" charset="0"/>
                <a:ea typeface="Calibri" panose="020F0502020204030204" pitchFamily="34" charset="0"/>
                <a:cs typeface="Calibri" panose="020F0502020204030204" pitchFamily="34" charset="0"/>
              </a:rPr>
              <a:t>: Models like Naive Bayes and Logistic Regression have faster training times due to their simpler structure, but they may not perform as well for more complex targets. This suggests that while these models are more computationally efficient, they may not be the best choice when aiming for higher accuracy or F1 scores across all targets.</a:t>
            </a:r>
          </a:p>
          <a:p>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4. </a:t>
            </a:r>
            <a:r>
              <a:rPr lang="en-US" sz="2400" b="1" dirty="0">
                <a:latin typeface="Calibri" panose="020F0502020204030204" pitchFamily="34" charset="0"/>
                <a:ea typeface="Calibri" panose="020F0502020204030204" pitchFamily="34" charset="0"/>
                <a:cs typeface="Calibri" panose="020F0502020204030204" pitchFamily="34" charset="0"/>
              </a:rPr>
              <a:t>Model Selection</a:t>
            </a:r>
            <a:r>
              <a:rPr lang="en-US" sz="2400" dirty="0">
                <a:latin typeface="Calibri" panose="020F0502020204030204" pitchFamily="34" charset="0"/>
                <a:ea typeface="Calibri" panose="020F0502020204030204" pitchFamily="34" charset="0"/>
                <a:cs typeface="Calibri" panose="020F0502020204030204" pitchFamily="34" charset="0"/>
              </a:rPr>
              <a:t>: For maximizing accuracy and F1 score across all targets, Random Forest, Gradient Boosting, and </a:t>
            </a:r>
            <a:r>
              <a:rPr lang="en-US" sz="2400" dirty="0" err="1">
                <a:latin typeface="Calibri" panose="020F0502020204030204" pitchFamily="34" charset="0"/>
                <a:ea typeface="Calibri" panose="020F0502020204030204" pitchFamily="34" charset="0"/>
                <a:cs typeface="Calibri" panose="020F0502020204030204" pitchFamily="34" charset="0"/>
              </a:rPr>
              <a:t>XGBoost</a:t>
            </a:r>
            <a:r>
              <a:rPr lang="en-US" sz="2400" dirty="0">
                <a:latin typeface="Calibri" panose="020F0502020204030204" pitchFamily="34" charset="0"/>
                <a:ea typeface="Calibri" panose="020F0502020204030204" pitchFamily="34" charset="0"/>
                <a:cs typeface="Calibri" panose="020F0502020204030204" pitchFamily="34" charset="0"/>
              </a:rPr>
              <a:t> are top choices, offering a good balance of performance and complexity, especially for multi-output tasks. If training time is a priority and targets are simpler (e.g., binary classification like Hypertension or Diabetes), consider Naive Bayes or Logistic Regression. For complex tasks like CKD Stage prediction, more sophisticated models are recommended.</a:t>
            </a: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b="1" u="sng" dirty="0">
                <a:latin typeface="Calibri" panose="020F0502020204030204" pitchFamily="34" charset="0"/>
                <a:ea typeface="Calibri" panose="020F0502020204030204" pitchFamily="34" charset="0"/>
                <a:cs typeface="Calibri" panose="020F0502020204030204" pitchFamily="34" charset="0"/>
              </a:rPr>
              <a:t>Future Improvements</a:t>
            </a:r>
          </a:p>
          <a:p>
            <a:r>
              <a:rPr lang="en-US" sz="2400" dirty="0">
                <a:latin typeface="Calibri" panose="020F0502020204030204" pitchFamily="34" charset="0"/>
                <a:ea typeface="Calibri" panose="020F0502020204030204" pitchFamily="34" charset="0"/>
                <a:cs typeface="Calibri" panose="020F0502020204030204" pitchFamily="34" charset="0"/>
              </a:rPr>
              <a:t>CKD Stage Prediction: Enhance performance through feature engineering, data balancing, or advanced techniques like ensemble learning or stacking.</a:t>
            </a: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90703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339F0B-5BE2-CA6A-7BD0-27ABD9240D19}"/>
              </a:ext>
            </a:extLst>
          </p:cNvPr>
          <p:cNvSpPr>
            <a:spLocks noGrp="1"/>
          </p:cNvSpPr>
          <p:nvPr>
            <p:ph idx="1"/>
          </p:nvPr>
        </p:nvSpPr>
        <p:spPr>
          <a:xfrm>
            <a:off x="108995" y="100997"/>
            <a:ext cx="11859228" cy="6589169"/>
          </a:xfrm>
        </p:spPr>
        <p:txBody>
          <a:bodyPr/>
          <a:lstStyle/>
          <a:p>
            <a:r>
              <a:rPr lang="en-US" sz="2400" b="1" dirty="0">
                <a:latin typeface="Calibri" panose="020F0502020204030204" pitchFamily="34" charset="0"/>
                <a:ea typeface="Calibri" panose="020F0502020204030204" pitchFamily="34" charset="0"/>
                <a:cs typeface="Calibri" panose="020F0502020204030204" pitchFamily="34" charset="0"/>
              </a:rPr>
              <a:t>Hyperparameter Tuning</a:t>
            </a:r>
            <a:r>
              <a:rPr lang="en-US" sz="2400" dirty="0">
                <a:latin typeface="Calibri" panose="020F0502020204030204" pitchFamily="34" charset="0"/>
                <a:ea typeface="Calibri" panose="020F0502020204030204" pitchFamily="34" charset="0"/>
                <a:cs typeface="Calibri" panose="020F0502020204030204" pitchFamily="34" charset="0"/>
              </a:rPr>
              <a:t>: Use methods like Grid Search or Random Search to optimize model performance.</a:t>
            </a:r>
          </a:p>
          <a:p>
            <a:r>
              <a:rPr lang="en-US" sz="2400" b="1" dirty="0">
                <a:latin typeface="Calibri" panose="020F0502020204030204" pitchFamily="34" charset="0"/>
                <a:ea typeface="Calibri" panose="020F0502020204030204" pitchFamily="34" charset="0"/>
                <a:cs typeface="Calibri" panose="020F0502020204030204" pitchFamily="34" charset="0"/>
              </a:rPr>
              <a:t>Feature Importance</a:t>
            </a:r>
            <a:r>
              <a:rPr lang="en-US" sz="2400" dirty="0">
                <a:latin typeface="Calibri" panose="020F0502020204030204" pitchFamily="34" charset="0"/>
                <a:ea typeface="Calibri" panose="020F0502020204030204" pitchFamily="34" charset="0"/>
                <a:cs typeface="Calibri" panose="020F0502020204030204" pitchFamily="34" charset="0"/>
              </a:rPr>
              <a:t>: Focus on key features to improve predictions, particularly for Heart Disease and CKD Stage.</a:t>
            </a:r>
          </a:p>
          <a:p>
            <a:r>
              <a:rPr lang="en-US" sz="2400" b="1" dirty="0">
                <a:latin typeface="Calibri" panose="020F0502020204030204" pitchFamily="34" charset="0"/>
                <a:ea typeface="Calibri" panose="020F0502020204030204" pitchFamily="34" charset="0"/>
                <a:cs typeface="Calibri" panose="020F0502020204030204" pitchFamily="34" charset="0"/>
              </a:rPr>
              <a:t>General Observations</a:t>
            </a:r>
            <a:r>
              <a:rPr lang="en-US" sz="2400" dirty="0">
                <a:latin typeface="Calibri" panose="020F0502020204030204" pitchFamily="34" charset="0"/>
                <a:ea typeface="Calibri" panose="020F0502020204030204" pitchFamily="34" charset="0"/>
                <a:cs typeface="Calibri" panose="020F0502020204030204" pitchFamily="34" charset="0"/>
              </a:rPr>
              <a:t>: Choosing the right classifier depends on problem complexity, target nature, and computational resources. While performance metrics like accuracy and F1 score are important, training time is a key consideration for real-time applications.</a:t>
            </a: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ea typeface="Calibri" panose="020F0502020204030204" pitchFamily="34" charset="0"/>
                <a:cs typeface="Calibri" panose="020F0502020204030204" pitchFamily="34" charset="0"/>
              </a:rPr>
              <a:t>Random Forest, Gradient Boosting, and </a:t>
            </a:r>
            <a:r>
              <a:rPr lang="en-US" sz="2400" dirty="0" err="1">
                <a:latin typeface="Calibri" panose="020F0502020204030204" pitchFamily="34" charset="0"/>
                <a:ea typeface="Calibri" panose="020F0502020204030204" pitchFamily="34" charset="0"/>
                <a:cs typeface="Calibri" panose="020F0502020204030204" pitchFamily="34" charset="0"/>
              </a:rPr>
              <a:t>XGBoost</a:t>
            </a:r>
            <a:r>
              <a:rPr lang="en-US" sz="2400" dirty="0">
                <a:latin typeface="Calibri" panose="020F0502020204030204" pitchFamily="34" charset="0"/>
                <a:ea typeface="Calibri" panose="020F0502020204030204" pitchFamily="34" charset="0"/>
                <a:cs typeface="Calibri" panose="020F0502020204030204" pitchFamily="34" charset="0"/>
              </a:rPr>
              <a:t> perform best but are more time-consuming, while Naive Bayes and Logistic Regression are faster but less effective for multi-class tasks like CKD Stage. Predicting CKD Stage is the biggest challenge and may require further refinement.</a:t>
            </a:r>
          </a:p>
        </p:txBody>
      </p:sp>
    </p:spTree>
    <p:extLst>
      <p:ext uri="{BB962C8B-B14F-4D97-AF65-F5344CB8AC3E}">
        <p14:creationId xmlns:p14="http://schemas.microsoft.com/office/powerpoint/2010/main" val="1839510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 dockstate="right" visibility="0" width="525" row="4">
    <wetp:webextensionref xmlns:r="http://schemas.openxmlformats.org/officeDocument/2006/relationships" r:id="rId2"/>
  </wetp:taskpane>
  <wetp:taskpane dockstate="right" visibility="0" width="525" row="7">
    <wetp:webextensionref xmlns:r="http://schemas.openxmlformats.org/officeDocument/2006/relationships" r:id="rId3"/>
  </wetp:taskpane>
  <wetp:taskpane dockstate="right" visibility="0" width="0"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DAC03C04-6B46-4FD8-B07F-B084F498832C}">
  <we:reference id="wa200007130" version="1.0.0.1" store="en-US" storeType="OMEX"/>
  <we:alternateReferences>
    <we:reference id="wa200007130" version="1.0.0.1"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55D7028-CD36-45DB-BDCF-7F3603782729}">
  <we:reference id="wa200003666" version="2.3.0.20" store="en-US" storeType="OMEX"/>
  <we:alternateReferences>
    <we:reference id="wa200003666" version="2.3.0.20" store="WA200003666"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8BAF9D3B-CB35-4DC1-95F6-95E0B99A0AAA}">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E5D35E0F-7E38-43F7-BF9F-7F4457660D2A}">
  <we:reference id="wa104380862" version="3.0.0.0" store="en-US" storeType="OMEX"/>
  <we:alternateReferences>
    <we:reference id="wa104380862" version="3.0.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2766</TotalTime>
  <Words>8578</Words>
  <Application>Microsoft Office PowerPoint</Application>
  <PresentationFormat>Widescreen</PresentationFormat>
  <Paragraphs>1431</Paragraphs>
  <Slides>94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Aptos</vt:lpstr>
      <vt:lpstr>Aptos Display</vt:lpstr>
      <vt:lpstr>Arial</vt:lpstr>
      <vt:lpstr>Calibri</vt:lpstr>
      <vt:lpstr>Cambria</vt:lpstr>
      <vt:lpstr>system-ui</vt:lpstr>
      <vt:lpstr>Times New Roman</vt:lpstr>
      <vt:lpstr>Wingdings</vt:lpstr>
      <vt:lpstr>Office Theme</vt:lpstr>
      <vt:lpstr>      </vt:lpstr>
      <vt:lpstr>PowerPoint Presentation</vt:lpstr>
      <vt:lpstr>AGENDA</vt:lpstr>
      <vt:lpstr>INTRODUCTION</vt:lpstr>
      <vt:lpstr>KEY FEATURES</vt:lpstr>
      <vt:lpstr>PATIENTS DEMOGRAPHICS</vt:lpstr>
      <vt:lpstr>PowerPoint Presentation</vt:lpstr>
      <vt:lpstr>PAST MEDICAL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LABORATORY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CLEANING AND DATA PREPROCESSING</vt:lpstr>
      <vt:lpstr>EXPLORATORY DATA ANALYSIS (EDA)</vt:lpstr>
      <vt:lpstr>GENDER DISTRIBUTION ANALYSIS</vt:lpstr>
      <vt:lpstr> INCOME LEVEL DISTRIBUTION ANALYSIS </vt:lpstr>
      <vt:lpstr> INSURANCE TYPE DISTRIBUTION ANALYSIS </vt:lpstr>
      <vt:lpstr>HYPERTENSION DISTRIBUTION BY PERCENTAGE</vt:lpstr>
      <vt:lpstr>DIABETES DISTRIBUTION BY PERCENTAGE</vt:lpstr>
      <vt:lpstr>HEART DISEASE DISTRIBUTION BY PERCENTAGE</vt:lpstr>
      <vt:lpstr>PERCENTAGE DISTRIBUTION OF CHEST PAIN TYPES </vt:lpstr>
      <vt:lpstr>PERCENTAGE DISTRIBUTION OF BMI AND OBESITY</vt:lpstr>
      <vt:lpstr>PowerPoint Presentation</vt:lpstr>
      <vt:lpstr>PowerPoint Presentation</vt:lpstr>
      <vt:lpstr>PowerPoint Presentation</vt:lpstr>
      <vt:lpstr>PowerPoint Presentation</vt:lpstr>
      <vt:lpstr>PowerPoint Presentation</vt:lpstr>
      <vt:lpstr> LIPID PROFILE CLASSIFICATION </vt:lpstr>
      <vt:lpstr>LIVER ENZYME DISTRIBUTION</vt:lpstr>
      <vt:lpstr>THYROID CONDITION DISTRIBUTION</vt:lpstr>
      <vt:lpstr>PowerPoint Presentation</vt:lpstr>
      <vt:lpstr>PowerPoint Presentation</vt:lpstr>
      <vt:lpstr>FEATURE ENGINEERING</vt:lpstr>
      <vt:lpstr>PowerPoint Presentation</vt:lpstr>
      <vt:lpstr>PowerPoint Presentation</vt:lpstr>
      <vt:lpstr>PowerPoint Presentation</vt:lpstr>
      <vt:lpstr>PowerPoint Presentation</vt:lpstr>
      <vt:lpstr>MODEL PREPARATION</vt:lpstr>
      <vt:lpstr>PowerPoint Presentation</vt:lpstr>
      <vt:lpstr>PRINCIPAL COMPONENT ANALYSIS (PCA)</vt:lpstr>
      <vt:lpstr>PowerPoint Presentation</vt:lpstr>
      <vt:lpstr>PowerPoint Presentation</vt:lpstr>
      <vt:lpstr>PowerPoint Presentation</vt:lpstr>
      <vt:lpstr>PowerPoint Presentation</vt:lpstr>
      <vt:lpstr>ANOMALY DETECTION USING ISOLATION FOREST</vt:lpstr>
      <vt:lpstr>PowerPoint Presentation</vt:lpstr>
      <vt:lpstr>PowerPoint Presentation</vt:lpstr>
      <vt:lpstr>PowerPoint Presentation</vt:lpstr>
      <vt:lpstr> RECURSIVE FEATURE ELIMINATION (RFE) </vt:lpstr>
      <vt:lpstr>PowerPoint Presentation</vt:lpstr>
      <vt:lpstr>PowerPoint Presentation</vt:lpstr>
      <vt:lpstr>PowerPoint Presentation</vt:lpstr>
      <vt:lpstr>PowerPoint Presentation</vt:lpstr>
      <vt:lpstr>MULTI OUTPUT-TARGET CLASSIFICATION ANALYSIS</vt:lpstr>
      <vt:lpstr>MULTI OUTPUT-TARGET CLASSIFICATION ANALYSIS</vt:lpstr>
      <vt:lpstr>PowerPoint Presentation</vt:lpstr>
      <vt:lpstr>PowerPoint Presentation</vt:lpstr>
      <vt:lpstr>PowerPoint Presentation</vt:lpstr>
      <vt:lpstr>CHAINED MULTIOUTPUT CLASSIFICATION ANALYSIS</vt:lpstr>
      <vt:lpstr>CHAINED MULTI OUTPUT CLASSIFICATION ANALYSIS</vt:lpstr>
      <vt:lpstr>PowerPoint Presentation</vt:lpstr>
      <vt:lpstr>PowerPoint Presentation</vt:lpstr>
      <vt:lpstr>COMPARISON OF MULTIOUTPUT vs. CHAINED MULTIOUTPUT CLASSIFIER</vt:lpstr>
      <vt:lpstr>PowerPoint Presentation</vt:lpstr>
      <vt:lpstr>HYPOTHESIS TESTING</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Gangapur, Prathiba</dc:creator>
  <cp:lastModifiedBy>Cheela, Naga Praneeth</cp:lastModifiedBy>
  <cp:revision>4</cp:revision>
  <dcterms:created xsi:type="dcterms:W3CDTF">2024-12-02T21:38:03Z</dcterms:created>
  <dcterms:modified xsi:type="dcterms:W3CDTF">2025-03-05T23:26:08Z</dcterms:modified>
</cp:coreProperties>
</file>